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y="5143500" cx="9144000"/>
  <p:notesSz cx="6858000" cy="9144000"/>
  <p:embeddedFontLst>
    <p:embeddedFont>
      <p:font typeface="Maven Pro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65118DC-F5DD-46AF-B96C-4C3AFD2DCA92}">
  <a:tblStyle styleId="{965118DC-F5DD-46AF-B96C-4C3AFD2DCA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C065695E-191B-4E02-9466-AE73164D39E4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font" Target="fonts/MavenPro-bold.fntdata"/><Relationship Id="rId41" Type="http://schemas.openxmlformats.org/officeDocument/2006/relationships/font" Target="fonts/MavenPro-regular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58424818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f58424818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58424818b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f58424818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f58424818b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f58424818b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58424818b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f58424818b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f58424818b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f58424818b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f58424818b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f58424818b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f1a45e960d_0_3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f1a45e960d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f1a45e960d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f1a45e960d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f1a45e960d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f1a45e960d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f1a45e960d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f1a45e960d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f1a45e960d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f1a45e960d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f58424818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f58424818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f1a45e960d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f1a45e960d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f1a45e960d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f1a45e960d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f1a45e960d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gf1a45e960d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f1a45e960d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f1a45e960d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f1a45e960d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f1a45e960d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f1a45e960d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f1a45e960d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1a45e960d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f1a45e960d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f1a45e960d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f1a45e960d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f1a45e960d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f1a45e960d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f1a45e960d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f1a45e960d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58424818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f58424818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f1a45e960d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f1a45e960d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f1a45e960d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f1a45e960d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f1a45e960d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f1a45e960d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f1a45e960d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f1a45e960d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58424818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f58424818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f58424818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f58424818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f58424818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f58424818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f58424818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f58424818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58424818b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f58424818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58424818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f58424818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3.png"/><Relationship Id="rId6" Type="http://schemas.openxmlformats.org/officeDocument/2006/relationships/image" Target="../media/image13.png"/><Relationship Id="rId7" Type="http://schemas.openxmlformats.org/officeDocument/2006/relationships/image" Target="../media/image2.png"/><Relationship Id="rId8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10" Type="http://schemas.openxmlformats.org/officeDocument/2006/relationships/image" Target="../media/image17.png"/><Relationship Id="rId9" Type="http://schemas.openxmlformats.org/officeDocument/2006/relationships/image" Target="../media/image24.png"/><Relationship Id="rId5" Type="http://schemas.openxmlformats.org/officeDocument/2006/relationships/image" Target="../media/image15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image" Target="../media/image23.png"/><Relationship Id="rId5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Relationship Id="rId4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Relationship Id="rId4" Type="http://schemas.openxmlformats.org/officeDocument/2006/relationships/image" Target="../media/image43.png"/><Relationship Id="rId5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image" Target="../media/image41.png"/><Relationship Id="rId5" Type="http://schemas.openxmlformats.org/officeDocument/2006/relationships/image" Target="../media/image50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Relationship Id="rId4" Type="http://schemas.openxmlformats.org/officeDocument/2006/relationships/image" Target="../media/image57.png"/><Relationship Id="rId5" Type="http://schemas.openxmlformats.org/officeDocument/2006/relationships/image" Target="../media/image45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png"/><Relationship Id="rId4" Type="http://schemas.openxmlformats.org/officeDocument/2006/relationships/image" Target="../media/image56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1.png"/><Relationship Id="rId4" Type="http://schemas.openxmlformats.org/officeDocument/2006/relationships/image" Target="../media/image55.png"/><Relationship Id="rId5" Type="http://schemas.openxmlformats.org/officeDocument/2006/relationships/image" Target="../media/image58.png"/><Relationship Id="rId6" Type="http://schemas.openxmlformats.org/officeDocument/2006/relationships/image" Target="../media/image54.png"/><Relationship Id="rId7" Type="http://schemas.openxmlformats.org/officeDocument/2006/relationships/image" Target="../media/image65.png"/><Relationship Id="rId8" Type="http://schemas.openxmlformats.org/officeDocument/2006/relationships/image" Target="../media/image7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9.png"/><Relationship Id="rId4" Type="http://schemas.openxmlformats.org/officeDocument/2006/relationships/image" Target="../media/image61.png"/><Relationship Id="rId5" Type="http://schemas.openxmlformats.org/officeDocument/2006/relationships/image" Target="../media/image63.png"/><Relationship Id="rId6" Type="http://schemas.openxmlformats.org/officeDocument/2006/relationships/image" Target="../media/image76.png"/><Relationship Id="rId7" Type="http://schemas.openxmlformats.org/officeDocument/2006/relationships/image" Target="../media/image6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2.png"/><Relationship Id="rId4" Type="http://schemas.openxmlformats.org/officeDocument/2006/relationships/image" Target="../media/image67.png"/><Relationship Id="rId5" Type="http://schemas.openxmlformats.org/officeDocument/2006/relationships/image" Target="../media/image59.png"/><Relationship Id="rId6" Type="http://schemas.openxmlformats.org/officeDocument/2006/relationships/image" Target="../media/image7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4.png"/><Relationship Id="rId4" Type="http://schemas.openxmlformats.org/officeDocument/2006/relationships/image" Target="../media/image68.png"/><Relationship Id="rId9" Type="http://schemas.openxmlformats.org/officeDocument/2006/relationships/image" Target="../media/image70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1.png"/><Relationship Id="rId8" Type="http://schemas.openxmlformats.org/officeDocument/2006/relationships/image" Target="../media/image7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5"/>
          <p:cNvSpPr txBox="1"/>
          <p:nvPr>
            <p:ph type="ctrTitle"/>
          </p:nvPr>
        </p:nvSpPr>
        <p:spPr>
          <a:xfrm>
            <a:off x="478950" y="2344725"/>
            <a:ext cx="7042200" cy="106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5091"/>
              <a:buNone/>
            </a:pPr>
            <a:r>
              <a:rPr b="1" lang="ko" sz="2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Spring을 활용한 MVC2 패턴</a:t>
            </a:r>
            <a:endParaRPr b="1" sz="2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5091"/>
              <a:buNone/>
            </a:pPr>
            <a:r>
              <a:rPr b="1" lang="ko" sz="2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사회 관계망 서비스(SNS) 플랫폼 구축</a:t>
            </a:r>
            <a:endParaRPr b="1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1" name="Google Shape;101;p25"/>
          <p:cNvSpPr txBox="1"/>
          <p:nvPr>
            <p:ph idx="1" type="subTitle"/>
          </p:nvPr>
        </p:nvSpPr>
        <p:spPr>
          <a:xfrm>
            <a:off x="478950" y="3494850"/>
            <a:ext cx="46548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81818"/>
              <a:buNone/>
            </a:pPr>
            <a:r>
              <a:rPr b="1" lang="ko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42world - 우리들의 사이월드</a:t>
            </a:r>
            <a:endParaRPr b="1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4"/>
          <p:cNvSpPr/>
          <p:nvPr/>
        </p:nvSpPr>
        <p:spPr>
          <a:xfrm>
            <a:off x="9925" y="10425"/>
            <a:ext cx="9134100" cy="62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42World.ucls</a:t>
            </a:r>
            <a:endParaRPr b="1" i="0" sz="2000" u="none" cap="none" strike="noStrike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65" name="Google Shape;16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9825"/>
            <a:ext cx="8813550" cy="420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5"/>
          <p:cNvSpPr/>
          <p:nvPr/>
        </p:nvSpPr>
        <p:spPr>
          <a:xfrm>
            <a:off x="9925" y="10425"/>
            <a:ext cx="9134100" cy="62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Sequence Diagram</a:t>
            </a:r>
            <a:endParaRPr b="1" i="0" sz="2000" u="none" cap="none" strike="noStrike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71" name="Google Shape;171;p35"/>
          <p:cNvSpPr/>
          <p:nvPr/>
        </p:nvSpPr>
        <p:spPr>
          <a:xfrm>
            <a:off x="1228775" y="1240800"/>
            <a:ext cx="78300" cy="359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5"/>
          <p:cNvSpPr/>
          <p:nvPr/>
        </p:nvSpPr>
        <p:spPr>
          <a:xfrm>
            <a:off x="2752775" y="1393200"/>
            <a:ext cx="78300" cy="332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5"/>
          <p:cNvSpPr/>
          <p:nvPr/>
        </p:nvSpPr>
        <p:spPr>
          <a:xfrm>
            <a:off x="4200575" y="1545600"/>
            <a:ext cx="78300" cy="304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5"/>
          <p:cNvSpPr/>
          <p:nvPr/>
        </p:nvSpPr>
        <p:spPr>
          <a:xfrm>
            <a:off x="5648375" y="1698000"/>
            <a:ext cx="78300" cy="273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5"/>
          <p:cNvSpPr/>
          <p:nvPr/>
        </p:nvSpPr>
        <p:spPr>
          <a:xfrm>
            <a:off x="7096175" y="1850400"/>
            <a:ext cx="78300" cy="244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5"/>
          <p:cNvSpPr/>
          <p:nvPr/>
        </p:nvSpPr>
        <p:spPr>
          <a:xfrm>
            <a:off x="897025" y="854625"/>
            <a:ext cx="823200" cy="32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Photo.jsp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77" name="Google Shape;177;p35"/>
          <p:cNvSpPr/>
          <p:nvPr/>
        </p:nvSpPr>
        <p:spPr>
          <a:xfrm>
            <a:off x="2115775" y="999175"/>
            <a:ext cx="1304400" cy="32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Maven Pro"/>
                <a:ea typeface="Maven Pro"/>
                <a:cs typeface="Maven Pro"/>
                <a:sym typeface="Maven Pro"/>
              </a:rPr>
              <a:t>PhotoController.java</a:t>
            </a:r>
            <a:endParaRPr sz="9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78" name="Google Shape;178;p35"/>
          <p:cNvSpPr/>
          <p:nvPr/>
        </p:nvSpPr>
        <p:spPr>
          <a:xfrm>
            <a:off x="3679775" y="1180725"/>
            <a:ext cx="1119900" cy="32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PhotoDAO.java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79" name="Google Shape;179;p35"/>
          <p:cNvSpPr/>
          <p:nvPr/>
        </p:nvSpPr>
        <p:spPr>
          <a:xfrm>
            <a:off x="5059275" y="1286075"/>
            <a:ext cx="1197600" cy="32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PhotoMapper.xml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80" name="Google Shape;180;p35"/>
          <p:cNvSpPr/>
          <p:nvPr/>
        </p:nvSpPr>
        <p:spPr>
          <a:xfrm>
            <a:off x="7627475" y="2647950"/>
            <a:ext cx="1119900" cy="62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@Autowired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PhotoDTO.java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81" name="Google Shape;181;p35"/>
          <p:cNvSpPr/>
          <p:nvPr/>
        </p:nvSpPr>
        <p:spPr>
          <a:xfrm>
            <a:off x="6586475" y="1469400"/>
            <a:ext cx="1041000" cy="32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DB(WORLD42)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182" name="Google Shape;182;p35"/>
          <p:cNvCxnSpPr/>
          <p:nvPr/>
        </p:nvCxnSpPr>
        <p:spPr>
          <a:xfrm>
            <a:off x="1395650" y="1458375"/>
            <a:ext cx="120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" name="Google Shape;183;p35"/>
          <p:cNvCxnSpPr/>
          <p:nvPr/>
        </p:nvCxnSpPr>
        <p:spPr>
          <a:xfrm>
            <a:off x="2912075" y="1630200"/>
            <a:ext cx="120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" name="Google Shape;184;p35"/>
          <p:cNvCxnSpPr/>
          <p:nvPr/>
        </p:nvCxnSpPr>
        <p:spPr>
          <a:xfrm>
            <a:off x="4327075" y="1747500"/>
            <a:ext cx="120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" name="Google Shape;185;p35"/>
          <p:cNvCxnSpPr/>
          <p:nvPr/>
        </p:nvCxnSpPr>
        <p:spPr>
          <a:xfrm>
            <a:off x="5812475" y="1884200"/>
            <a:ext cx="120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" name="Google Shape;186;p35"/>
          <p:cNvCxnSpPr/>
          <p:nvPr/>
        </p:nvCxnSpPr>
        <p:spPr>
          <a:xfrm flipH="1">
            <a:off x="5802950" y="4288875"/>
            <a:ext cx="12201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" name="Google Shape;187;p35"/>
          <p:cNvCxnSpPr/>
          <p:nvPr/>
        </p:nvCxnSpPr>
        <p:spPr>
          <a:xfrm flipH="1">
            <a:off x="4320775" y="4437900"/>
            <a:ext cx="12201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" name="Google Shape;188;p35"/>
          <p:cNvCxnSpPr/>
          <p:nvPr/>
        </p:nvCxnSpPr>
        <p:spPr>
          <a:xfrm flipH="1">
            <a:off x="2905775" y="4594800"/>
            <a:ext cx="12201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" name="Google Shape;189;p35"/>
          <p:cNvCxnSpPr/>
          <p:nvPr/>
        </p:nvCxnSpPr>
        <p:spPr>
          <a:xfrm flipH="1">
            <a:off x="1389350" y="4720200"/>
            <a:ext cx="12201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0" name="Google Shape;190;p35"/>
          <p:cNvSpPr/>
          <p:nvPr/>
        </p:nvSpPr>
        <p:spPr>
          <a:xfrm>
            <a:off x="1480675" y="1595975"/>
            <a:ext cx="823200" cy="32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입력 받은 값 전달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91" name="Google Shape;191;p35"/>
          <p:cNvSpPr/>
          <p:nvPr/>
        </p:nvSpPr>
        <p:spPr>
          <a:xfrm>
            <a:off x="3066125" y="1758075"/>
            <a:ext cx="823200" cy="32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입력 받은 값 목록 전달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92" name="Google Shape;192;p35"/>
          <p:cNvSpPr/>
          <p:nvPr/>
        </p:nvSpPr>
        <p:spPr>
          <a:xfrm>
            <a:off x="4519225" y="1887325"/>
            <a:ext cx="823200" cy="68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mybatis를 이용 하여 입력 받은 값을 전달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93" name="Google Shape;193;p35"/>
          <p:cNvSpPr/>
          <p:nvPr/>
        </p:nvSpPr>
        <p:spPr>
          <a:xfrm>
            <a:off x="5999825" y="1977400"/>
            <a:ext cx="823200" cy="68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입력 받은 값을 DB에 저장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94" name="Google Shape;194;p35"/>
          <p:cNvSpPr/>
          <p:nvPr/>
        </p:nvSpPr>
        <p:spPr>
          <a:xfrm>
            <a:off x="5999825" y="3515400"/>
            <a:ext cx="823200" cy="68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입력 받은 값을 DB에 저장</a:t>
            </a: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한 값을 가지고 옴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95" name="Google Shape;195;p35"/>
          <p:cNvSpPr/>
          <p:nvPr/>
        </p:nvSpPr>
        <p:spPr>
          <a:xfrm>
            <a:off x="4519225" y="3612375"/>
            <a:ext cx="823200" cy="68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가지고 온 값을 DAO에 저장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96" name="Google Shape;196;p35"/>
          <p:cNvSpPr/>
          <p:nvPr/>
        </p:nvSpPr>
        <p:spPr>
          <a:xfrm>
            <a:off x="3104225" y="3753600"/>
            <a:ext cx="823200" cy="68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가지고 온 값을 DAO에 저장</a:t>
            </a: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된 값을 출력 요청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97" name="Google Shape;197;p35"/>
          <p:cNvSpPr/>
          <p:nvPr/>
        </p:nvSpPr>
        <p:spPr>
          <a:xfrm>
            <a:off x="1587800" y="3918300"/>
            <a:ext cx="823200" cy="68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출력 요청한 값을 HTML에 출력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6"/>
          <p:cNvSpPr/>
          <p:nvPr/>
        </p:nvSpPr>
        <p:spPr>
          <a:xfrm>
            <a:off x="9925" y="10425"/>
            <a:ext cx="9134100" cy="62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MVC2</a:t>
            </a:r>
            <a:endParaRPr b="1" i="0" sz="2000" u="none" cap="none" strike="noStrike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03" name="Google Shape;203;p36"/>
          <p:cNvSpPr/>
          <p:nvPr/>
        </p:nvSpPr>
        <p:spPr>
          <a:xfrm>
            <a:off x="2267182" y="1093275"/>
            <a:ext cx="5042700" cy="22737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6"/>
          <p:cNvSpPr txBox="1"/>
          <p:nvPr/>
        </p:nvSpPr>
        <p:spPr>
          <a:xfrm>
            <a:off x="697932" y="3400500"/>
            <a:ext cx="37536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Maven Pro"/>
                <a:ea typeface="Maven Pro"/>
                <a:cs typeface="Maven Pro"/>
                <a:sym typeface="Maven Pro"/>
              </a:rPr>
              <a:t>1 클라이언트의 요청</a:t>
            </a:r>
            <a:endParaRPr sz="9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Maven Pro"/>
                <a:ea typeface="Maven Pro"/>
                <a:cs typeface="Maven Pro"/>
                <a:sym typeface="Maven Pro"/>
              </a:rPr>
              <a:t>2 was로 전송</a:t>
            </a:r>
            <a:endParaRPr sz="9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Maven Pro"/>
                <a:ea typeface="Maven Pro"/>
                <a:cs typeface="Maven Pro"/>
                <a:sym typeface="Maven Pro"/>
              </a:rPr>
              <a:t>3 어노테이션 기능을 어느 곳으로 분배를 할 지를</a:t>
            </a:r>
            <a:endParaRPr sz="9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Maven Pro"/>
                <a:ea typeface="Maven Pro"/>
                <a:cs typeface="Maven Pro"/>
                <a:sym typeface="Maven Pro"/>
              </a:rPr>
              <a:t>   HandlerMapper에 물어봄(Hashmap)</a:t>
            </a:r>
            <a:endParaRPr sz="9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Maven Pro"/>
                <a:ea typeface="Maven Pro"/>
                <a:cs typeface="Maven Pro"/>
                <a:sym typeface="Maven Pro"/>
              </a:rPr>
              <a:t>4 어느 주소로 분배를 할 지를 HandlerMapper가 알려준다</a:t>
            </a:r>
            <a:endParaRPr sz="9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Maven Pro"/>
                <a:ea typeface="Maven Pro"/>
                <a:cs typeface="Maven Pro"/>
                <a:sym typeface="Maven Pro"/>
              </a:rPr>
              <a:t>5 </a:t>
            </a:r>
            <a:r>
              <a:rPr lang="ko" sz="9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HandlerMapper에서 찾은 주소로 요청</a:t>
            </a:r>
            <a:endParaRPr sz="9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6 암호화 같은 개인/기업의 자체적 처리를 해 줄 경우,</a:t>
            </a:r>
            <a:endParaRPr sz="9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  Service로 요청을 하고 그게 없을 경우는 바로 DAO로 요청을 함</a:t>
            </a:r>
            <a:endParaRPr sz="9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7 자체적 처리를 한 후 DAO로 요청을 함</a:t>
            </a:r>
            <a:endParaRPr sz="9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8 DB와 연결을 해서 데이터를 확인 요청</a:t>
            </a:r>
            <a:endParaRPr sz="9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9 확인 결과를 DAO가 받아줌</a:t>
            </a:r>
            <a:endParaRPr sz="9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05" name="Google Shape;205;p36"/>
          <p:cNvSpPr txBox="1"/>
          <p:nvPr/>
        </p:nvSpPr>
        <p:spPr>
          <a:xfrm>
            <a:off x="4927507" y="3416178"/>
            <a:ext cx="3753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10 DAO를 통해서 받은 DB 데이터를 </a:t>
            </a:r>
            <a:r>
              <a:rPr lang="ko" sz="9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Service로 전달</a:t>
            </a:r>
            <a:endParaRPr sz="9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11 DB로 부터 받은 데이터를 Controller에 전해준다</a:t>
            </a:r>
            <a:endParaRPr sz="9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12 처리된 데이터를 Front Controller로 전해준다</a:t>
            </a:r>
            <a:endParaRPr sz="9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13 앞서 처리한 결과들을 담아서 처리/정리 하는 것을 요청</a:t>
            </a:r>
            <a:endParaRPr sz="9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14 담아서 처리/정리 한 결과를 알려준다</a:t>
            </a:r>
            <a:endParaRPr sz="9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15 담아서 처리/정리 한 것을 보여주도록 요청</a:t>
            </a:r>
            <a:endParaRPr sz="9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16 HTML로 변환해서 전달을 해줌</a:t>
            </a:r>
            <a:endParaRPr sz="9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17 was의 처리 결과를 웹 서버로 전달해줌</a:t>
            </a:r>
            <a:endParaRPr sz="9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18 처리된 최종 결과를 클라이언트에게 보여준다</a:t>
            </a:r>
            <a:endParaRPr sz="9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06" name="Google Shape;206;p36"/>
          <p:cNvSpPr/>
          <p:nvPr/>
        </p:nvSpPr>
        <p:spPr>
          <a:xfrm>
            <a:off x="2355382" y="1201825"/>
            <a:ext cx="2169900" cy="20868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6"/>
          <p:cNvSpPr/>
          <p:nvPr/>
        </p:nvSpPr>
        <p:spPr>
          <a:xfrm>
            <a:off x="2449932" y="1471850"/>
            <a:ext cx="599100" cy="468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Front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Controller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(Dispatcher/분배)</a:t>
            </a:r>
            <a:endParaRPr sz="600"/>
          </a:p>
        </p:txBody>
      </p:sp>
      <p:sp>
        <p:nvSpPr>
          <p:cNvPr id="208" name="Google Shape;208;p36"/>
          <p:cNvSpPr/>
          <p:nvPr/>
        </p:nvSpPr>
        <p:spPr>
          <a:xfrm>
            <a:off x="3657432" y="1395650"/>
            <a:ext cx="709200" cy="2094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Controller</a:t>
            </a:r>
            <a:endParaRPr sz="900"/>
          </a:p>
        </p:txBody>
      </p:sp>
      <p:sp>
        <p:nvSpPr>
          <p:cNvPr id="209" name="Google Shape;209;p36"/>
          <p:cNvSpPr/>
          <p:nvPr/>
        </p:nvSpPr>
        <p:spPr>
          <a:xfrm>
            <a:off x="3733632" y="2174925"/>
            <a:ext cx="660600" cy="468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View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Resolver</a:t>
            </a:r>
            <a:endParaRPr sz="900"/>
          </a:p>
        </p:txBody>
      </p:sp>
      <p:sp>
        <p:nvSpPr>
          <p:cNvPr id="210" name="Google Shape;210;p36"/>
          <p:cNvSpPr/>
          <p:nvPr/>
        </p:nvSpPr>
        <p:spPr>
          <a:xfrm>
            <a:off x="2449932" y="2891025"/>
            <a:ext cx="741300" cy="3000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View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Template</a:t>
            </a:r>
            <a:endParaRPr sz="900"/>
          </a:p>
        </p:txBody>
      </p:sp>
      <p:cxnSp>
        <p:nvCxnSpPr>
          <p:cNvPr id="211" name="Google Shape;211;p36"/>
          <p:cNvCxnSpPr>
            <a:stCxn id="207" idx="2"/>
            <a:endCxn id="209" idx="1"/>
          </p:cNvCxnSpPr>
          <p:nvPr/>
        </p:nvCxnSpPr>
        <p:spPr>
          <a:xfrm flipH="1" rot="-5400000">
            <a:off x="3007182" y="1682450"/>
            <a:ext cx="468900" cy="984300"/>
          </a:xfrm>
          <a:prstGeom prst="bentConnector2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212" name="Google Shape;212;p36"/>
          <p:cNvCxnSpPr/>
          <p:nvPr/>
        </p:nvCxnSpPr>
        <p:spPr>
          <a:xfrm>
            <a:off x="2455357" y="2000600"/>
            <a:ext cx="23400" cy="815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" name="Google Shape;213;p36"/>
          <p:cNvCxnSpPr/>
          <p:nvPr/>
        </p:nvCxnSpPr>
        <p:spPr>
          <a:xfrm rot="10800000">
            <a:off x="2533832" y="1963475"/>
            <a:ext cx="70500" cy="784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" name="Google Shape;214;p36"/>
          <p:cNvCxnSpPr>
            <a:stCxn id="207" idx="3"/>
            <a:endCxn id="209" idx="1"/>
          </p:cNvCxnSpPr>
          <p:nvPr/>
        </p:nvCxnSpPr>
        <p:spPr>
          <a:xfrm>
            <a:off x="3049032" y="1706000"/>
            <a:ext cx="684600" cy="703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5" name="Google Shape;215;p36"/>
          <p:cNvCxnSpPr/>
          <p:nvPr/>
        </p:nvCxnSpPr>
        <p:spPr>
          <a:xfrm flipH="1" rot="10800000">
            <a:off x="3090457" y="1416850"/>
            <a:ext cx="447000" cy="94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" name="Google Shape;216;p36"/>
          <p:cNvCxnSpPr/>
          <p:nvPr/>
        </p:nvCxnSpPr>
        <p:spPr>
          <a:xfrm flipH="1">
            <a:off x="3098382" y="1528450"/>
            <a:ext cx="509700" cy="133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" name="Google Shape;217;p36"/>
          <p:cNvSpPr/>
          <p:nvPr/>
        </p:nvSpPr>
        <p:spPr>
          <a:xfrm>
            <a:off x="2373732" y="745493"/>
            <a:ext cx="981000" cy="1500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cxnSp>
        <p:nvCxnSpPr>
          <p:cNvPr id="218" name="Google Shape;218;p36"/>
          <p:cNvCxnSpPr/>
          <p:nvPr/>
        </p:nvCxnSpPr>
        <p:spPr>
          <a:xfrm flipH="1">
            <a:off x="2560707" y="972250"/>
            <a:ext cx="54900" cy="39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9" name="Google Shape;219;p36"/>
          <p:cNvCxnSpPr/>
          <p:nvPr/>
        </p:nvCxnSpPr>
        <p:spPr>
          <a:xfrm rot="10800000">
            <a:off x="2741082" y="995750"/>
            <a:ext cx="7800" cy="345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0" name="Google Shape;220;p36"/>
          <p:cNvSpPr/>
          <p:nvPr/>
        </p:nvSpPr>
        <p:spPr>
          <a:xfrm>
            <a:off x="4793357" y="1278025"/>
            <a:ext cx="1181100" cy="468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service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(Busioness 결과처리)</a:t>
            </a:r>
            <a:endParaRPr sz="800"/>
          </a:p>
        </p:txBody>
      </p:sp>
      <p:sp>
        <p:nvSpPr>
          <p:cNvPr id="221" name="Google Shape;221;p36"/>
          <p:cNvSpPr/>
          <p:nvPr/>
        </p:nvSpPr>
        <p:spPr>
          <a:xfrm>
            <a:off x="5729757" y="2044150"/>
            <a:ext cx="1315800" cy="468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DAO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(persistence DB처리)</a:t>
            </a:r>
            <a:endParaRPr sz="800"/>
          </a:p>
        </p:txBody>
      </p:sp>
      <p:sp>
        <p:nvSpPr>
          <p:cNvPr id="222" name="Google Shape;222;p36"/>
          <p:cNvSpPr/>
          <p:nvPr/>
        </p:nvSpPr>
        <p:spPr>
          <a:xfrm>
            <a:off x="7595432" y="2512450"/>
            <a:ext cx="1427100" cy="784200"/>
          </a:xfrm>
          <a:prstGeom prst="can">
            <a:avLst>
              <a:gd fmla="val 25000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DB</a:t>
            </a:r>
            <a:endParaRPr sz="900"/>
          </a:p>
        </p:txBody>
      </p:sp>
      <p:sp>
        <p:nvSpPr>
          <p:cNvPr id="223" name="Google Shape;223;p36"/>
          <p:cNvSpPr/>
          <p:nvPr/>
        </p:nvSpPr>
        <p:spPr>
          <a:xfrm>
            <a:off x="122282" y="1458400"/>
            <a:ext cx="660600" cy="468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web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Browser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(client)</a:t>
            </a:r>
            <a:endParaRPr sz="900"/>
          </a:p>
        </p:txBody>
      </p:sp>
      <p:sp>
        <p:nvSpPr>
          <p:cNvPr id="224" name="Google Shape;224;p36"/>
          <p:cNvSpPr/>
          <p:nvPr/>
        </p:nvSpPr>
        <p:spPr>
          <a:xfrm>
            <a:off x="1200732" y="1471850"/>
            <a:ext cx="660600" cy="468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web-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server</a:t>
            </a:r>
            <a:endParaRPr sz="900"/>
          </a:p>
        </p:txBody>
      </p:sp>
      <p:cxnSp>
        <p:nvCxnSpPr>
          <p:cNvPr id="225" name="Google Shape;225;p36"/>
          <p:cNvCxnSpPr/>
          <p:nvPr/>
        </p:nvCxnSpPr>
        <p:spPr>
          <a:xfrm>
            <a:off x="838957" y="1536775"/>
            <a:ext cx="329400" cy="15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6" name="Google Shape;226;p36"/>
          <p:cNvCxnSpPr/>
          <p:nvPr/>
        </p:nvCxnSpPr>
        <p:spPr>
          <a:xfrm rot="10800000">
            <a:off x="854607" y="1858250"/>
            <a:ext cx="2823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7" name="Google Shape;227;p36"/>
          <p:cNvCxnSpPr/>
          <p:nvPr/>
        </p:nvCxnSpPr>
        <p:spPr>
          <a:xfrm>
            <a:off x="1975145" y="1587250"/>
            <a:ext cx="329400" cy="15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8" name="Google Shape;228;p36"/>
          <p:cNvCxnSpPr/>
          <p:nvPr/>
        </p:nvCxnSpPr>
        <p:spPr>
          <a:xfrm rot="10800000">
            <a:off x="1967207" y="1822450"/>
            <a:ext cx="2823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" name="Google Shape;229;p36"/>
          <p:cNvCxnSpPr/>
          <p:nvPr/>
        </p:nvCxnSpPr>
        <p:spPr>
          <a:xfrm>
            <a:off x="4415307" y="1430425"/>
            <a:ext cx="329400" cy="15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0" name="Google Shape;230;p36"/>
          <p:cNvCxnSpPr/>
          <p:nvPr/>
        </p:nvCxnSpPr>
        <p:spPr>
          <a:xfrm rot="10800000">
            <a:off x="4438845" y="1571025"/>
            <a:ext cx="2823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1" name="Google Shape;231;p36"/>
          <p:cNvCxnSpPr/>
          <p:nvPr/>
        </p:nvCxnSpPr>
        <p:spPr>
          <a:xfrm rot="10800000">
            <a:off x="6034782" y="1747375"/>
            <a:ext cx="185100" cy="134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" name="Google Shape;232;p36"/>
          <p:cNvCxnSpPr/>
          <p:nvPr/>
        </p:nvCxnSpPr>
        <p:spPr>
          <a:xfrm>
            <a:off x="6110982" y="1569400"/>
            <a:ext cx="318300" cy="265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" name="Google Shape;233;p36"/>
          <p:cNvCxnSpPr/>
          <p:nvPr/>
        </p:nvCxnSpPr>
        <p:spPr>
          <a:xfrm rot="10800000">
            <a:off x="6579282" y="2643275"/>
            <a:ext cx="642000" cy="297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" name="Google Shape;234;p36"/>
          <p:cNvCxnSpPr/>
          <p:nvPr/>
        </p:nvCxnSpPr>
        <p:spPr>
          <a:xfrm>
            <a:off x="7161345" y="2378025"/>
            <a:ext cx="318300" cy="265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5" name="Google Shape;235;p36"/>
          <p:cNvSpPr txBox="1"/>
          <p:nvPr/>
        </p:nvSpPr>
        <p:spPr>
          <a:xfrm>
            <a:off x="805382" y="1231000"/>
            <a:ext cx="32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1번</a:t>
            </a:r>
            <a:endParaRPr sz="200"/>
          </a:p>
        </p:txBody>
      </p:sp>
      <p:sp>
        <p:nvSpPr>
          <p:cNvPr id="236" name="Google Shape;236;p36"/>
          <p:cNvSpPr txBox="1"/>
          <p:nvPr/>
        </p:nvSpPr>
        <p:spPr>
          <a:xfrm>
            <a:off x="1899557" y="1231000"/>
            <a:ext cx="32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2</a:t>
            </a:r>
            <a:r>
              <a:rPr lang="ko" sz="800"/>
              <a:t>번</a:t>
            </a:r>
            <a:endParaRPr sz="200"/>
          </a:p>
        </p:txBody>
      </p:sp>
      <p:sp>
        <p:nvSpPr>
          <p:cNvPr id="237" name="Google Shape;237;p36"/>
          <p:cNvSpPr txBox="1"/>
          <p:nvPr/>
        </p:nvSpPr>
        <p:spPr>
          <a:xfrm>
            <a:off x="2228957" y="882238"/>
            <a:ext cx="32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3</a:t>
            </a:r>
            <a:r>
              <a:rPr lang="ko" sz="800"/>
              <a:t>번</a:t>
            </a:r>
            <a:endParaRPr sz="200"/>
          </a:p>
        </p:txBody>
      </p:sp>
      <p:sp>
        <p:nvSpPr>
          <p:cNvPr id="238" name="Google Shape;238;p36"/>
          <p:cNvSpPr txBox="1"/>
          <p:nvPr/>
        </p:nvSpPr>
        <p:spPr>
          <a:xfrm>
            <a:off x="2823757" y="873238"/>
            <a:ext cx="32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4</a:t>
            </a:r>
            <a:r>
              <a:rPr lang="ko" sz="800"/>
              <a:t>번</a:t>
            </a:r>
            <a:endParaRPr sz="200"/>
          </a:p>
        </p:txBody>
      </p:sp>
      <p:sp>
        <p:nvSpPr>
          <p:cNvPr id="239" name="Google Shape;239;p36"/>
          <p:cNvSpPr txBox="1"/>
          <p:nvPr/>
        </p:nvSpPr>
        <p:spPr>
          <a:xfrm>
            <a:off x="3098382" y="1200850"/>
            <a:ext cx="32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5</a:t>
            </a:r>
            <a:r>
              <a:rPr lang="ko" sz="800"/>
              <a:t>번</a:t>
            </a:r>
            <a:endParaRPr sz="200"/>
          </a:p>
        </p:txBody>
      </p:sp>
      <p:sp>
        <p:nvSpPr>
          <p:cNvPr id="240" name="Google Shape;240;p36"/>
          <p:cNvSpPr txBox="1"/>
          <p:nvPr/>
        </p:nvSpPr>
        <p:spPr>
          <a:xfrm>
            <a:off x="4507582" y="1104850"/>
            <a:ext cx="32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6</a:t>
            </a:r>
            <a:r>
              <a:rPr lang="ko" sz="800"/>
              <a:t>번</a:t>
            </a:r>
            <a:endParaRPr sz="200"/>
          </a:p>
        </p:txBody>
      </p:sp>
      <p:sp>
        <p:nvSpPr>
          <p:cNvPr id="241" name="Google Shape;241;p36"/>
          <p:cNvSpPr txBox="1"/>
          <p:nvPr/>
        </p:nvSpPr>
        <p:spPr>
          <a:xfrm>
            <a:off x="6162732" y="1417125"/>
            <a:ext cx="32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7</a:t>
            </a:r>
            <a:r>
              <a:rPr lang="ko" sz="800"/>
              <a:t>번</a:t>
            </a:r>
            <a:endParaRPr sz="200"/>
          </a:p>
        </p:txBody>
      </p:sp>
      <p:sp>
        <p:nvSpPr>
          <p:cNvPr id="242" name="Google Shape;242;p36"/>
          <p:cNvSpPr txBox="1"/>
          <p:nvPr/>
        </p:nvSpPr>
        <p:spPr>
          <a:xfrm>
            <a:off x="7266032" y="2085125"/>
            <a:ext cx="32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8</a:t>
            </a:r>
            <a:r>
              <a:rPr lang="ko" sz="800"/>
              <a:t>번</a:t>
            </a:r>
            <a:endParaRPr sz="200"/>
          </a:p>
        </p:txBody>
      </p:sp>
      <p:sp>
        <p:nvSpPr>
          <p:cNvPr id="243" name="Google Shape;243;p36"/>
          <p:cNvSpPr txBox="1"/>
          <p:nvPr/>
        </p:nvSpPr>
        <p:spPr>
          <a:xfrm>
            <a:off x="6429282" y="2810413"/>
            <a:ext cx="32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9</a:t>
            </a:r>
            <a:r>
              <a:rPr lang="ko" sz="800"/>
              <a:t>번</a:t>
            </a:r>
            <a:endParaRPr sz="200"/>
          </a:p>
        </p:txBody>
      </p:sp>
      <p:sp>
        <p:nvSpPr>
          <p:cNvPr id="244" name="Google Shape;244;p36"/>
          <p:cNvSpPr txBox="1"/>
          <p:nvPr/>
        </p:nvSpPr>
        <p:spPr>
          <a:xfrm>
            <a:off x="5705382" y="1747375"/>
            <a:ext cx="40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10</a:t>
            </a:r>
            <a:r>
              <a:rPr lang="ko" sz="800"/>
              <a:t>번</a:t>
            </a:r>
            <a:endParaRPr sz="200"/>
          </a:p>
        </p:txBody>
      </p:sp>
      <p:sp>
        <p:nvSpPr>
          <p:cNvPr id="245" name="Google Shape;245;p36"/>
          <p:cNvSpPr txBox="1"/>
          <p:nvPr/>
        </p:nvSpPr>
        <p:spPr>
          <a:xfrm>
            <a:off x="4453932" y="1605050"/>
            <a:ext cx="40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11번</a:t>
            </a:r>
            <a:endParaRPr sz="200"/>
          </a:p>
        </p:txBody>
      </p:sp>
      <p:sp>
        <p:nvSpPr>
          <p:cNvPr id="246" name="Google Shape;246;p36"/>
          <p:cNvSpPr txBox="1"/>
          <p:nvPr/>
        </p:nvSpPr>
        <p:spPr>
          <a:xfrm>
            <a:off x="3318632" y="1526650"/>
            <a:ext cx="40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12번</a:t>
            </a:r>
            <a:endParaRPr sz="200"/>
          </a:p>
        </p:txBody>
      </p:sp>
      <p:sp>
        <p:nvSpPr>
          <p:cNvPr id="247" name="Google Shape;247;p36"/>
          <p:cNvSpPr txBox="1"/>
          <p:nvPr/>
        </p:nvSpPr>
        <p:spPr>
          <a:xfrm>
            <a:off x="3386957" y="1865063"/>
            <a:ext cx="40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13번</a:t>
            </a:r>
            <a:endParaRPr sz="200"/>
          </a:p>
        </p:txBody>
      </p:sp>
      <p:sp>
        <p:nvSpPr>
          <p:cNvPr id="248" name="Google Shape;248;p36"/>
          <p:cNvSpPr txBox="1"/>
          <p:nvPr/>
        </p:nvSpPr>
        <p:spPr>
          <a:xfrm>
            <a:off x="2903395" y="2198338"/>
            <a:ext cx="40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14번</a:t>
            </a:r>
            <a:endParaRPr sz="200"/>
          </a:p>
        </p:txBody>
      </p:sp>
      <p:sp>
        <p:nvSpPr>
          <p:cNvPr id="249" name="Google Shape;249;p36"/>
          <p:cNvSpPr txBox="1"/>
          <p:nvPr/>
        </p:nvSpPr>
        <p:spPr>
          <a:xfrm>
            <a:off x="1918482" y="2423975"/>
            <a:ext cx="40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15번</a:t>
            </a:r>
            <a:endParaRPr sz="200"/>
          </a:p>
        </p:txBody>
      </p:sp>
      <p:sp>
        <p:nvSpPr>
          <p:cNvPr id="250" name="Google Shape;250;p36"/>
          <p:cNvSpPr txBox="1"/>
          <p:nvPr/>
        </p:nvSpPr>
        <p:spPr>
          <a:xfrm>
            <a:off x="2540382" y="2453550"/>
            <a:ext cx="40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16번</a:t>
            </a:r>
            <a:endParaRPr sz="200"/>
          </a:p>
        </p:txBody>
      </p:sp>
      <p:sp>
        <p:nvSpPr>
          <p:cNvPr id="251" name="Google Shape;251;p36"/>
          <p:cNvSpPr txBox="1"/>
          <p:nvPr/>
        </p:nvSpPr>
        <p:spPr>
          <a:xfrm>
            <a:off x="1882120" y="1827500"/>
            <a:ext cx="40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17번</a:t>
            </a:r>
            <a:endParaRPr sz="200"/>
          </a:p>
        </p:txBody>
      </p:sp>
      <p:sp>
        <p:nvSpPr>
          <p:cNvPr id="252" name="Google Shape;252;p36"/>
          <p:cNvSpPr txBox="1"/>
          <p:nvPr/>
        </p:nvSpPr>
        <p:spPr>
          <a:xfrm>
            <a:off x="800845" y="1865063"/>
            <a:ext cx="40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18</a:t>
            </a:r>
            <a:r>
              <a:rPr lang="ko" sz="800"/>
              <a:t>번</a:t>
            </a:r>
            <a:endParaRPr sz="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/>
          <p:nvPr/>
        </p:nvSpPr>
        <p:spPr>
          <a:xfrm>
            <a:off x="9925" y="10425"/>
            <a:ext cx="9134100" cy="62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Spring project 설정</a:t>
            </a:r>
            <a:endParaRPr b="1" i="0" sz="2000" u="none" cap="none" strike="noStrike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pSp>
        <p:nvGrpSpPr>
          <p:cNvPr id="258" name="Google Shape;258;p37"/>
          <p:cNvGrpSpPr/>
          <p:nvPr/>
        </p:nvGrpSpPr>
        <p:grpSpPr>
          <a:xfrm>
            <a:off x="3719550" y="717775"/>
            <a:ext cx="2358664" cy="4334732"/>
            <a:chOff x="61125" y="713625"/>
            <a:chExt cx="2358664" cy="4334732"/>
          </a:xfrm>
        </p:grpSpPr>
        <p:grpSp>
          <p:nvGrpSpPr>
            <p:cNvPr id="259" name="Google Shape;259;p37"/>
            <p:cNvGrpSpPr/>
            <p:nvPr/>
          </p:nvGrpSpPr>
          <p:grpSpPr>
            <a:xfrm>
              <a:off x="61427" y="866773"/>
              <a:ext cx="2358362" cy="4181584"/>
              <a:chOff x="9248756" y="-122655"/>
              <a:chExt cx="4181492" cy="6598680"/>
            </a:xfrm>
          </p:grpSpPr>
          <p:pic>
            <p:nvPicPr>
              <p:cNvPr id="260" name="Google Shape;260;p37"/>
              <p:cNvPicPr preferRelativeResize="0"/>
              <p:nvPr/>
            </p:nvPicPr>
            <p:blipFill rotWithShape="1">
              <a:blip r:embed="rId3">
                <a:alphaModFix/>
              </a:blip>
              <a:srcRect b="0" l="6713" r="15677" t="4716"/>
              <a:stretch/>
            </p:blipFill>
            <p:spPr>
              <a:xfrm>
                <a:off x="9248756" y="-122655"/>
                <a:ext cx="4181478" cy="29654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1" name="Google Shape;261;p37"/>
              <p:cNvPicPr preferRelativeResize="0"/>
              <p:nvPr/>
            </p:nvPicPr>
            <p:blipFill rotWithShape="1">
              <a:blip r:embed="rId4">
                <a:alphaModFix/>
              </a:blip>
              <a:srcRect b="0" l="6713" r="15677" t="0"/>
              <a:stretch/>
            </p:blipFill>
            <p:spPr>
              <a:xfrm>
                <a:off x="9248775" y="2842825"/>
                <a:ext cx="4181473" cy="3633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62" name="Google Shape;262;p37"/>
            <p:cNvSpPr txBox="1"/>
            <p:nvPr/>
          </p:nvSpPr>
          <p:spPr>
            <a:xfrm>
              <a:off x="61125" y="713625"/>
              <a:ext cx="2358300" cy="153900"/>
            </a:xfrm>
            <a:prstGeom prst="rect">
              <a:avLst/>
            </a:prstGeom>
            <a:solidFill>
              <a:srgbClr val="FFFFFF">
                <a:alpha val="5294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</a:pPr>
              <a:r>
                <a:rPr lang="ko" sz="1000">
                  <a:latin typeface="Maven Pro"/>
                  <a:ea typeface="Maven Pro"/>
                  <a:cs typeface="Maven Pro"/>
                  <a:sym typeface="Maven Pro"/>
                </a:rPr>
                <a:t>pom.xml</a:t>
              </a:r>
              <a:endParaRPr/>
            </a:p>
          </p:txBody>
        </p:sp>
      </p:grpSp>
      <p:grpSp>
        <p:nvGrpSpPr>
          <p:cNvPr id="263" name="Google Shape;263;p37"/>
          <p:cNvGrpSpPr/>
          <p:nvPr/>
        </p:nvGrpSpPr>
        <p:grpSpPr>
          <a:xfrm>
            <a:off x="114288" y="1531563"/>
            <a:ext cx="3514800" cy="1543800"/>
            <a:chOff x="2609850" y="761250"/>
            <a:chExt cx="3514800" cy="1543800"/>
          </a:xfrm>
        </p:grpSpPr>
        <p:pic>
          <p:nvPicPr>
            <p:cNvPr id="264" name="Google Shape;264;p37"/>
            <p:cNvPicPr preferRelativeResize="0"/>
            <p:nvPr/>
          </p:nvPicPr>
          <p:blipFill rotWithShape="1">
            <a:blip r:embed="rId5">
              <a:alphaModFix/>
            </a:blip>
            <a:srcRect b="0" l="0" r="23124" t="0"/>
            <a:stretch/>
          </p:blipFill>
          <p:spPr>
            <a:xfrm>
              <a:off x="2609850" y="885225"/>
              <a:ext cx="3514726" cy="1419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" name="Google Shape;265;p37"/>
            <p:cNvSpPr txBox="1"/>
            <p:nvPr/>
          </p:nvSpPr>
          <p:spPr>
            <a:xfrm>
              <a:off x="2609850" y="761250"/>
              <a:ext cx="3514800" cy="153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</a:pPr>
              <a:r>
                <a:rPr lang="ko" sz="1000">
                  <a:latin typeface="Maven Pro"/>
                  <a:ea typeface="Maven Pro"/>
                  <a:cs typeface="Maven Pro"/>
                  <a:sym typeface="Maven Pro"/>
                </a:rPr>
                <a:t>web.xml</a:t>
              </a:r>
              <a:endParaRPr/>
            </a:p>
          </p:txBody>
        </p:sp>
      </p:grpSp>
      <p:grpSp>
        <p:nvGrpSpPr>
          <p:cNvPr id="266" name="Google Shape;266;p37"/>
          <p:cNvGrpSpPr/>
          <p:nvPr/>
        </p:nvGrpSpPr>
        <p:grpSpPr>
          <a:xfrm>
            <a:off x="114288" y="3200625"/>
            <a:ext cx="3514800" cy="1847759"/>
            <a:chOff x="2609813" y="3200600"/>
            <a:chExt cx="3514800" cy="1847759"/>
          </a:xfrm>
        </p:grpSpPr>
        <p:pic>
          <p:nvPicPr>
            <p:cNvPr id="267" name="Google Shape;267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09850" y="3330472"/>
              <a:ext cx="3514726" cy="17178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8" name="Google Shape;268;p37"/>
            <p:cNvSpPr txBox="1"/>
            <p:nvPr/>
          </p:nvSpPr>
          <p:spPr>
            <a:xfrm>
              <a:off x="2609813" y="3200600"/>
              <a:ext cx="3514800" cy="153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</a:pPr>
              <a:r>
                <a:rPr lang="ko" sz="1000">
                  <a:latin typeface="Maven Pro"/>
                  <a:ea typeface="Maven Pro"/>
                  <a:cs typeface="Maven Pro"/>
                  <a:sym typeface="Maven Pro"/>
                </a:rPr>
                <a:t>mybatis-config.xml</a:t>
              </a:r>
              <a:endParaRPr/>
            </a:p>
          </p:txBody>
        </p:sp>
      </p:grpSp>
      <p:grpSp>
        <p:nvGrpSpPr>
          <p:cNvPr id="269" name="Google Shape;269;p37"/>
          <p:cNvGrpSpPr/>
          <p:nvPr/>
        </p:nvGrpSpPr>
        <p:grpSpPr>
          <a:xfrm>
            <a:off x="114288" y="717775"/>
            <a:ext cx="3514811" cy="707600"/>
            <a:chOff x="133338" y="755875"/>
            <a:chExt cx="3514811" cy="707600"/>
          </a:xfrm>
        </p:grpSpPr>
        <p:pic>
          <p:nvPicPr>
            <p:cNvPr id="270" name="Google Shape;270;p37"/>
            <p:cNvPicPr preferRelativeResize="0"/>
            <p:nvPr/>
          </p:nvPicPr>
          <p:blipFill rotWithShape="1">
            <a:blip r:embed="rId7">
              <a:alphaModFix/>
            </a:blip>
            <a:srcRect b="0" l="3901" r="28835" t="0"/>
            <a:stretch/>
          </p:blipFill>
          <p:spPr>
            <a:xfrm>
              <a:off x="133350" y="909775"/>
              <a:ext cx="3514798" cy="553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1" name="Google Shape;271;p37"/>
            <p:cNvSpPr txBox="1"/>
            <p:nvPr/>
          </p:nvSpPr>
          <p:spPr>
            <a:xfrm>
              <a:off x="133338" y="755875"/>
              <a:ext cx="3514800" cy="153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</a:pPr>
              <a:r>
                <a:rPr lang="ko" sz="1000">
                  <a:latin typeface="Maven Pro"/>
                  <a:ea typeface="Maven Pro"/>
                  <a:cs typeface="Maven Pro"/>
                  <a:sym typeface="Maven Pro"/>
                </a:rPr>
                <a:t>pom.xml</a:t>
              </a:r>
              <a:endParaRPr/>
            </a:p>
          </p:txBody>
        </p:sp>
      </p:grpSp>
      <p:grpSp>
        <p:nvGrpSpPr>
          <p:cNvPr id="272" name="Google Shape;272;p37"/>
          <p:cNvGrpSpPr/>
          <p:nvPr/>
        </p:nvGrpSpPr>
        <p:grpSpPr>
          <a:xfrm>
            <a:off x="6140100" y="712825"/>
            <a:ext cx="2904600" cy="1934976"/>
            <a:chOff x="6187725" y="750925"/>
            <a:chExt cx="2904600" cy="1934976"/>
          </a:xfrm>
        </p:grpSpPr>
        <p:pic>
          <p:nvPicPr>
            <p:cNvPr id="273" name="Google Shape;273;p37"/>
            <p:cNvPicPr preferRelativeResize="0"/>
            <p:nvPr/>
          </p:nvPicPr>
          <p:blipFill rotWithShape="1">
            <a:blip r:embed="rId8">
              <a:alphaModFix/>
            </a:blip>
            <a:srcRect b="0" l="0" r="24167" t="0"/>
            <a:stretch/>
          </p:blipFill>
          <p:spPr>
            <a:xfrm>
              <a:off x="6187727" y="838151"/>
              <a:ext cx="2904566" cy="1847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4" name="Google Shape;274;p37"/>
            <p:cNvSpPr txBox="1"/>
            <p:nvPr/>
          </p:nvSpPr>
          <p:spPr>
            <a:xfrm>
              <a:off x="6187725" y="750925"/>
              <a:ext cx="2904600" cy="153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</a:pPr>
              <a:r>
                <a:rPr lang="ko" sz="1000">
                  <a:latin typeface="Maven Pro"/>
                  <a:ea typeface="Maven Pro"/>
                  <a:cs typeface="Maven Pro"/>
                  <a:sym typeface="Maven Pro"/>
                </a:rPr>
                <a:t>root-context.xml</a:t>
              </a:r>
              <a:endParaRPr/>
            </a:p>
          </p:txBody>
        </p:sp>
      </p:grpSp>
      <p:sp>
        <p:nvSpPr>
          <p:cNvPr id="275" name="Google Shape;275;p37"/>
          <p:cNvSpPr txBox="1"/>
          <p:nvPr/>
        </p:nvSpPr>
        <p:spPr>
          <a:xfrm>
            <a:off x="3416336" y="919053"/>
            <a:ext cx="168600" cy="1539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26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Maven Pro"/>
              <a:buNone/>
            </a:pPr>
            <a:r>
              <a:rPr b="1" i="0" lang="ko" sz="1000" u="none" cap="none" strike="noStrike">
                <a:solidFill>
                  <a:srgbClr val="1A1A1A"/>
                </a:solidFill>
                <a:latin typeface="Maven Pro"/>
                <a:ea typeface="Maven Pro"/>
                <a:cs typeface="Maven Pro"/>
                <a:sym typeface="Maven Pro"/>
              </a:rPr>
              <a:t>1</a:t>
            </a:r>
            <a:endParaRPr/>
          </a:p>
        </p:txBody>
      </p:sp>
      <p:sp>
        <p:nvSpPr>
          <p:cNvPr id="276" name="Google Shape;276;p37"/>
          <p:cNvSpPr txBox="1"/>
          <p:nvPr/>
        </p:nvSpPr>
        <p:spPr>
          <a:xfrm>
            <a:off x="3416336" y="1747728"/>
            <a:ext cx="168600" cy="1539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26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Maven Pro"/>
              <a:buNone/>
            </a:pPr>
            <a:r>
              <a:rPr b="1" lang="ko" sz="1000">
                <a:solidFill>
                  <a:srgbClr val="1A1A1A"/>
                </a:solidFill>
                <a:latin typeface="Maven Pro"/>
                <a:ea typeface="Maven Pro"/>
                <a:cs typeface="Maven Pro"/>
                <a:sym typeface="Maven Pro"/>
              </a:rPr>
              <a:t>2</a:t>
            </a:r>
            <a:endParaRPr/>
          </a:p>
        </p:txBody>
      </p:sp>
      <p:sp>
        <p:nvSpPr>
          <p:cNvPr id="277" name="Google Shape;277;p37"/>
          <p:cNvSpPr txBox="1"/>
          <p:nvPr/>
        </p:nvSpPr>
        <p:spPr>
          <a:xfrm>
            <a:off x="3416336" y="3405078"/>
            <a:ext cx="168600" cy="1539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26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Maven Pro"/>
              <a:buNone/>
            </a:pPr>
            <a:r>
              <a:rPr b="1" lang="ko" sz="1000">
                <a:solidFill>
                  <a:srgbClr val="1A1A1A"/>
                </a:solidFill>
                <a:latin typeface="Maven Pro"/>
                <a:ea typeface="Maven Pro"/>
                <a:cs typeface="Maven Pro"/>
                <a:sym typeface="Maven Pro"/>
              </a:rPr>
              <a:t>3</a:t>
            </a:r>
            <a:endParaRPr/>
          </a:p>
        </p:txBody>
      </p:sp>
      <p:sp>
        <p:nvSpPr>
          <p:cNvPr id="278" name="Google Shape;278;p37"/>
          <p:cNvSpPr txBox="1"/>
          <p:nvPr/>
        </p:nvSpPr>
        <p:spPr>
          <a:xfrm>
            <a:off x="5864261" y="919053"/>
            <a:ext cx="168600" cy="1539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26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Maven Pro"/>
              <a:buNone/>
            </a:pPr>
            <a:r>
              <a:rPr b="1" lang="ko" sz="1000">
                <a:solidFill>
                  <a:srgbClr val="1A1A1A"/>
                </a:solidFill>
                <a:latin typeface="Maven Pro"/>
                <a:ea typeface="Maven Pro"/>
                <a:cs typeface="Maven Pro"/>
                <a:sym typeface="Maven Pro"/>
              </a:rPr>
              <a:t>4</a:t>
            </a:r>
            <a:endParaRPr/>
          </a:p>
        </p:txBody>
      </p:sp>
      <p:sp>
        <p:nvSpPr>
          <p:cNvPr id="279" name="Google Shape;279;p37"/>
          <p:cNvSpPr txBox="1"/>
          <p:nvPr/>
        </p:nvSpPr>
        <p:spPr>
          <a:xfrm>
            <a:off x="8826536" y="919053"/>
            <a:ext cx="168600" cy="1539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26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Maven Pro"/>
              <a:buNone/>
            </a:pPr>
            <a:r>
              <a:rPr b="1" lang="ko" sz="1000">
                <a:solidFill>
                  <a:srgbClr val="1A1A1A"/>
                </a:solidFill>
                <a:latin typeface="Maven Pro"/>
                <a:ea typeface="Maven Pro"/>
                <a:cs typeface="Maven Pro"/>
                <a:sym typeface="Maven Pro"/>
              </a:rPr>
              <a:t>5</a:t>
            </a:r>
            <a:endParaRPr/>
          </a:p>
        </p:txBody>
      </p:sp>
      <p:sp>
        <p:nvSpPr>
          <p:cNvPr id="280" name="Google Shape;280;p37"/>
          <p:cNvSpPr txBox="1"/>
          <p:nvPr/>
        </p:nvSpPr>
        <p:spPr>
          <a:xfrm>
            <a:off x="6368700" y="2704150"/>
            <a:ext cx="269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Maven Pro"/>
              <a:buNone/>
            </a:pPr>
            <a:r>
              <a:rPr b="1" lang="ko" sz="1000">
                <a:solidFill>
                  <a:srgbClr val="1A1A1A"/>
                </a:solidFill>
                <a:latin typeface="Maven Pro"/>
                <a:ea typeface="Maven Pro"/>
                <a:cs typeface="Maven Pro"/>
                <a:sym typeface="Maven Pro"/>
              </a:rPr>
              <a:t>pom.xml : 프로젝트에 필요한 라이브러리 및 기타 대상들을 설정한다. java와 스프링 framework의 버전을 각각 1.8, 5.0.1로 맞춰주었다.</a:t>
            </a:r>
            <a:endParaRPr/>
          </a:p>
        </p:txBody>
      </p:sp>
      <p:sp>
        <p:nvSpPr>
          <p:cNvPr id="281" name="Google Shape;281;p37"/>
          <p:cNvSpPr txBox="1"/>
          <p:nvPr/>
        </p:nvSpPr>
        <p:spPr>
          <a:xfrm>
            <a:off x="6368700" y="3241650"/>
            <a:ext cx="269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Maven Pro"/>
              <a:buNone/>
            </a:pPr>
            <a:r>
              <a:rPr b="1" lang="ko" sz="1000">
                <a:solidFill>
                  <a:srgbClr val="1A1A1A"/>
                </a:solidFill>
                <a:latin typeface="Maven Pro"/>
                <a:ea typeface="Maven Pro"/>
                <a:cs typeface="Maven Pro"/>
                <a:sym typeface="Maven Pro"/>
              </a:rPr>
              <a:t>web.xml : 데이터 전송시 한글이 깨지지 않도록 방지하기 위해 encoding 타입을 UTF-8로 설정한다.</a:t>
            </a:r>
            <a:endParaRPr/>
          </a:p>
        </p:txBody>
      </p:sp>
      <p:sp>
        <p:nvSpPr>
          <p:cNvPr id="282" name="Google Shape;282;p37"/>
          <p:cNvSpPr txBox="1"/>
          <p:nvPr/>
        </p:nvSpPr>
        <p:spPr>
          <a:xfrm>
            <a:off x="6368700" y="3634775"/>
            <a:ext cx="269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Maven Pro"/>
              <a:buNone/>
            </a:pPr>
            <a:r>
              <a:rPr b="1" lang="ko" sz="1000">
                <a:solidFill>
                  <a:srgbClr val="1A1A1A"/>
                </a:solidFill>
                <a:latin typeface="Maven Pro"/>
                <a:ea typeface="Maven Pro"/>
                <a:cs typeface="Maven Pro"/>
                <a:sym typeface="Maven Pro"/>
              </a:rPr>
              <a:t>mybatis-config.xml : mybatis와 관련된 dbcp 설정 및 파일 업로드시 필요한 설정을 추가해주었다.</a:t>
            </a:r>
            <a:endParaRPr/>
          </a:p>
        </p:txBody>
      </p:sp>
      <p:sp>
        <p:nvSpPr>
          <p:cNvPr id="283" name="Google Shape;283;p37"/>
          <p:cNvSpPr txBox="1"/>
          <p:nvPr/>
        </p:nvSpPr>
        <p:spPr>
          <a:xfrm>
            <a:off x="6368700" y="4037425"/>
            <a:ext cx="269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Maven Pro"/>
              <a:buNone/>
            </a:pPr>
            <a:r>
              <a:rPr b="1" lang="ko" sz="1000">
                <a:solidFill>
                  <a:srgbClr val="1A1A1A"/>
                </a:solidFill>
                <a:latin typeface="Maven Pro"/>
                <a:ea typeface="Maven Pro"/>
                <a:cs typeface="Maven Pro"/>
                <a:sym typeface="Maven Pro"/>
              </a:rPr>
              <a:t>pom.xml : mvn에서 추가할 라이브러리들을 설정</a:t>
            </a:r>
            <a:endParaRPr b="1" sz="1000">
              <a:solidFill>
                <a:srgbClr val="1A1A1A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Maven Pro"/>
              <a:buNone/>
            </a:pPr>
            <a:r>
              <a:rPr b="1" lang="ko" sz="1000">
                <a:solidFill>
                  <a:srgbClr val="1A1A1A"/>
                </a:solidFill>
                <a:latin typeface="Maven Pro"/>
                <a:ea typeface="Maven Pro"/>
                <a:cs typeface="Maven Pro"/>
                <a:sym typeface="Maven Pro"/>
              </a:rPr>
              <a:t>해주었다. mybatis, dbcp, oracle, mysql 라이브러리 및 파일 업로드시 필요한 commons-io와 json 라이브러리 jackson이 추가되었다.</a:t>
            </a:r>
            <a:endParaRPr/>
          </a:p>
        </p:txBody>
      </p:sp>
      <p:sp>
        <p:nvSpPr>
          <p:cNvPr id="284" name="Google Shape;284;p37"/>
          <p:cNvSpPr txBox="1"/>
          <p:nvPr/>
        </p:nvSpPr>
        <p:spPr>
          <a:xfrm>
            <a:off x="6368700" y="4704175"/>
            <a:ext cx="269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Maven Pro"/>
              <a:buNone/>
            </a:pPr>
            <a:r>
              <a:rPr b="1" lang="ko" sz="1000">
                <a:solidFill>
                  <a:srgbClr val="1A1A1A"/>
                </a:solidFill>
                <a:latin typeface="Maven Pro"/>
                <a:ea typeface="Maven Pro"/>
                <a:cs typeface="Maven Pro"/>
                <a:sym typeface="Maven Pro"/>
              </a:rPr>
              <a:t>root-context.xml : 프로젝트 내 사용할 DTO 객체 경로와 alias(별명), mapper의 경로를 설정한다.</a:t>
            </a:r>
            <a:endParaRPr/>
          </a:p>
        </p:txBody>
      </p:sp>
      <p:sp>
        <p:nvSpPr>
          <p:cNvPr id="285" name="Google Shape;285;p37"/>
          <p:cNvSpPr txBox="1"/>
          <p:nvPr/>
        </p:nvSpPr>
        <p:spPr>
          <a:xfrm>
            <a:off x="6168686" y="2704153"/>
            <a:ext cx="168600" cy="1539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26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Maven Pro"/>
              <a:buNone/>
            </a:pPr>
            <a:r>
              <a:rPr b="1" i="0" lang="ko" sz="1000" u="none" cap="none" strike="noStrike">
                <a:solidFill>
                  <a:srgbClr val="1A1A1A"/>
                </a:solidFill>
                <a:latin typeface="Maven Pro"/>
                <a:ea typeface="Maven Pro"/>
                <a:cs typeface="Maven Pro"/>
                <a:sym typeface="Maven Pro"/>
              </a:rPr>
              <a:t>1</a:t>
            </a:r>
            <a:endParaRPr/>
          </a:p>
        </p:txBody>
      </p:sp>
      <p:sp>
        <p:nvSpPr>
          <p:cNvPr id="286" name="Google Shape;286;p37"/>
          <p:cNvSpPr txBox="1"/>
          <p:nvPr/>
        </p:nvSpPr>
        <p:spPr>
          <a:xfrm>
            <a:off x="6168673" y="3241653"/>
            <a:ext cx="168600" cy="1539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26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Maven Pro"/>
              <a:buNone/>
            </a:pPr>
            <a:r>
              <a:rPr b="1" lang="ko" sz="1000">
                <a:solidFill>
                  <a:srgbClr val="1A1A1A"/>
                </a:solidFill>
                <a:latin typeface="Maven Pro"/>
                <a:ea typeface="Maven Pro"/>
                <a:cs typeface="Maven Pro"/>
                <a:sym typeface="Maven Pro"/>
              </a:rPr>
              <a:t>2</a:t>
            </a:r>
            <a:endParaRPr/>
          </a:p>
        </p:txBody>
      </p:sp>
      <p:sp>
        <p:nvSpPr>
          <p:cNvPr id="287" name="Google Shape;287;p37"/>
          <p:cNvSpPr txBox="1"/>
          <p:nvPr/>
        </p:nvSpPr>
        <p:spPr>
          <a:xfrm>
            <a:off x="6168686" y="3634778"/>
            <a:ext cx="168600" cy="1539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26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Maven Pro"/>
              <a:buNone/>
            </a:pPr>
            <a:r>
              <a:rPr b="1" lang="ko" sz="1000">
                <a:solidFill>
                  <a:srgbClr val="1A1A1A"/>
                </a:solidFill>
                <a:latin typeface="Maven Pro"/>
                <a:ea typeface="Maven Pro"/>
                <a:cs typeface="Maven Pro"/>
                <a:sym typeface="Maven Pro"/>
              </a:rPr>
              <a:t>3</a:t>
            </a:r>
            <a:endParaRPr/>
          </a:p>
        </p:txBody>
      </p:sp>
      <p:sp>
        <p:nvSpPr>
          <p:cNvPr id="288" name="Google Shape;288;p37"/>
          <p:cNvSpPr txBox="1"/>
          <p:nvPr/>
        </p:nvSpPr>
        <p:spPr>
          <a:xfrm>
            <a:off x="6168686" y="4047553"/>
            <a:ext cx="168600" cy="1539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26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Maven Pro"/>
              <a:buNone/>
            </a:pPr>
            <a:r>
              <a:rPr b="1" lang="ko" sz="1000">
                <a:solidFill>
                  <a:srgbClr val="1A1A1A"/>
                </a:solidFill>
                <a:latin typeface="Maven Pro"/>
                <a:ea typeface="Maven Pro"/>
                <a:cs typeface="Maven Pro"/>
                <a:sym typeface="Maven Pro"/>
              </a:rPr>
              <a:t>4</a:t>
            </a:r>
            <a:endParaRPr/>
          </a:p>
        </p:txBody>
      </p:sp>
      <p:sp>
        <p:nvSpPr>
          <p:cNvPr id="289" name="Google Shape;289;p37"/>
          <p:cNvSpPr txBox="1"/>
          <p:nvPr/>
        </p:nvSpPr>
        <p:spPr>
          <a:xfrm>
            <a:off x="6168673" y="4704178"/>
            <a:ext cx="168600" cy="1539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26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Maven Pro"/>
              <a:buNone/>
            </a:pPr>
            <a:r>
              <a:rPr b="1" lang="ko" sz="1000">
                <a:solidFill>
                  <a:srgbClr val="1A1A1A"/>
                </a:solidFill>
                <a:latin typeface="Maven Pro"/>
                <a:ea typeface="Maven Pro"/>
                <a:cs typeface="Maven Pro"/>
                <a:sym typeface="Maven Pro"/>
              </a:rPr>
              <a:t>5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38"/>
          <p:cNvGrpSpPr/>
          <p:nvPr/>
        </p:nvGrpSpPr>
        <p:grpSpPr>
          <a:xfrm>
            <a:off x="-7750" y="10425"/>
            <a:ext cx="9159098" cy="4125775"/>
            <a:chOff x="-7750" y="10425"/>
            <a:chExt cx="9159098" cy="4125775"/>
          </a:xfrm>
        </p:grpSpPr>
        <p:sp>
          <p:nvSpPr>
            <p:cNvPr id="295" name="Google Shape;295;p38"/>
            <p:cNvSpPr/>
            <p:nvPr/>
          </p:nvSpPr>
          <p:spPr>
            <a:xfrm>
              <a:off x="9925" y="10425"/>
              <a:ext cx="9134100" cy="2772300"/>
            </a:xfrm>
            <a:prstGeom prst="rect">
              <a:avLst/>
            </a:prstGeom>
            <a:solidFill>
              <a:srgbClr val="38383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8"/>
            <p:cNvSpPr txBox="1"/>
            <p:nvPr/>
          </p:nvSpPr>
          <p:spPr>
            <a:xfrm>
              <a:off x="-7750" y="1842726"/>
              <a:ext cx="1375800" cy="12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7000">
                  <a:solidFill>
                    <a:srgbClr val="FFFFFF"/>
                  </a:solidFill>
                  <a:latin typeface="Maven Pro"/>
                  <a:ea typeface="Maven Pro"/>
                  <a:cs typeface="Maven Pro"/>
                  <a:sym typeface="Maven Pro"/>
                </a:rPr>
                <a:t>01</a:t>
              </a:r>
              <a:endParaRPr b="1" sz="7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297" name="Google Shape;297;p38"/>
            <p:cNvSpPr txBox="1"/>
            <p:nvPr/>
          </p:nvSpPr>
          <p:spPr>
            <a:xfrm>
              <a:off x="1530141" y="1842726"/>
              <a:ext cx="1375800" cy="12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7000">
                  <a:solidFill>
                    <a:srgbClr val="FFFFFF"/>
                  </a:solidFill>
                  <a:latin typeface="Maven Pro"/>
                  <a:ea typeface="Maven Pro"/>
                  <a:cs typeface="Maven Pro"/>
                  <a:sym typeface="Maven Pro"/>
                </a:rPr>
                <a:t>02</a:t>
              </a:r>
              <a:endParaRPr b="1" sz="7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298" name="Google Shape;298;p38"/>
            <p:cNvSpPr txBox="1"/>
            <p:nvPr/>
          </p:nvSpPr>
          <p:spPr>
            <a:xfrm>
              <a:off x="3057691" y="1842726"/>
              <a:ext cx="1375800" cy="12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7000">
                  <a:solidFill>
                    <a:srgbClr val="FFFFFF"/>
                  </a:solidFill>
                  <a:latin typeface="Maven Pro"/>
                  <a:ea typeface="Maven Pro"/>
                  <a:cs typeface="Maven Pro"/>
                  <a:sym typeface="Maven Pro"/>
                </a:rPr>
                <a:t>03</a:t>
              </a:r>
              <a:endParaRPr b="1" sz="7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299" name="Google Shape;299;p38"/>
            <p:cNvSpPr txBox="1"/>
            <p:nvPr/>
          </p:nvSpPr>
          <p:spPr>
            <a:xfrm>
              <a:off x="4602266" y="1842726"/>
              <a:ext cx="1375800" cy="12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7000">
                  <a:solidFill>
                    <a:srgbClr val="FFFFFF"/>
                  </a:solidFill>
                  <a:latin typeface="Maven Pro"/>
                  <a:ea typeface="Maven Pro"/>
                  <a:cs typeface="Maven Pro"/>
                  <a:sym typeface="Maven Pro"/>
                </a:rPr>
                <a:t>04</a:t>
              </a:r>
              <a:endParaRPr b="1" sz="7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300" name="Google Shape;300;p38"/>
            <p:cNvSpPr txBox="1"/>
            <p:nvPr/>
          </p:nvSpPr>
          <p:spPr>
            <a:xfrm>
              <a:off x="6190975" y="1842726"/>
              <a:ext cx="1375800" cy="12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7000">
                  <a:solidFill>
                    <a:srgbClr val="FFFFFF"/>
                  </a:solidFill>
                  <a:latin typeface="Maven Pro"/>
                  <a:ea typeface="Maven Pro"/>
                  <a:cs typeface="Maven Pro"/>
                  <a:sym typeface="Maven Pro"/>
                </a:rPr>
                <a:t>05</a:t>
              </a:r>
              <a:endParaRPr b="1" sz="7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301" name="Google Shape;301;p38"/>
            <p:cNvSpPr txBox="1"/>
            <p:nvPr/>
          </p:nvSpPr>
          <p:spPr>
            <a:xfrm>
              <a:off x="443600" y="195425"/>
              <a:ext cx="3769800" cy="135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800">
                  <a:solidFill>
                    <a:srgbClr val="FFFFFF"/>
                  </a:solidFill>
                  <a:latin typeface="Maven Pro"/>
                  <a:ea typeface="Maven Pro"/>
                  <a:cs typeface="Maven Pro"/>
                  <a:sym typeface="Maven Pro"/>
                </a:rPr>
                <a:t>목차</a:t>
              </a:r>
              <a:endParaRPr sz="3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endParaRPr>
            </a:p>
            <a:p>
              <a:pPr indent="457200" lvl="0" marL="9144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800">
                  <a:solidFill>
                    <a:srgbClr val="FFFFFF"/>
                  </a:solidFill>
                  <a:latin typeface="Maven Pro"/>
                  <a:ea typeface="Maven Pro"/>
                  <a:cs typeface="Maven Pro"/>
                  <a:sym typeface="Maven Pro"/>
                </a:rPr>
                <a:t>Contents,</a:t>
              </a:r>
              <a:endParaRPr sz="3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302" name="Google Shape;302;p38"/>
            <p:cNvSpPr txBox="1"/>
            <p:nvPr/>
          </p:nvSpPr>
          <p:spPr>
            <a:xfrm>
              <a:off x="36994" y="3335800"/>
              <a:ext cx="13116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latin typeface="Maven Pro"/>
                  <a:ea typeface="Maven Pro"/>
                  <a:cs typeface="Maven Pro"/>
                  <a:sym typeface="Maven Pro"/>
                </a:rPr>
                <a:t>Main</a:t>
              </a:r>
              <a:endParaRPr sz="2000">
                <a:latin typeface="Maven Pro"/>
                <a:ea typeface="Maven Pro"/>
                <a:cs typeface="Maven Pro"/>
                <a:sym typeface="Maven Pr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latin typeface="Maven Pro"/>
                  <a:ea typeface="Maven Pro"/>
                  <a:cs typeface="Maven Pro"/>
                  <a:sym typeface="Maven Pro"/>
                </a:rPr>
                <a:t>(메인)</a:t>
              </a:r>
              <a:endParaRPr sz="2000"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303" name="Google Shape;303;p38"/>
            <p:cNvSpPr txBox="1"/>
            <p:nvPr/>
          </p:nvSpPr>
          <p:spPr>
            <a:xfrm>
              <a:off x="3076863" y="3334750"/>
              <a:ext cx="13116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latin typeface="Maven Pro"/>
                  <a:ea typeface="Maven Pro"/>
                  <a:cs typeface="Maven Pro"/>
                  <a:sym typeface="Maven Pro"/>
                </a:rPr>
                <a:t>Diary</a:t>
              </a:r>
              <a:endParaRPr sz="2000">
                <a:latin typeface="Maven Pro"/>
                <a:ea typeface="Maven Pro"/>
                <a:cs typeface="Maven Pro"/>
                <a:sym typeface="Maven Pr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latin typeface="Maven Pro"/>
                  <a:ea typeface="Maven Pro"/>
                  <a:cs typeface="Maven Pro"/>
                  <a:sym typeface="Maven Pro"/>
                </a:rPr>
                <a:t>(다이어리)</a:t>
              </a:r>
              <a:endParaRPr sz="2000"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304" name="Google Shape;304;p38"/>
            <p:cNvSpPr txBox="1"/>
            <p:nvPr/>
          </p:nvSpPr>
          <p:spPr>
            <a:xfrm>
              <a:off x="4687972" y="3335800"/>
              <a:ext cx="12162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latin typeface="Maven Pro"/>
                  <a:ea typeface="Maven Pro"/>
                  <a:cs typeface="Maven Pro"/>
                  <a:sym typeface="Maven Pro"/>
                </a:rPr>
                <a:t>Photo</a:t>
              </a:r>
              <a:endParaRPr sz="2000">
                <a:latin typeface="Maven Pro"/>
                <a:ea typeface="Maven Pro"/>
                <a:cs typeface="Maven Pro"/>
                <a:sym typeface="Maven Pr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latin typeface="Maven Pro"/>
                  <a:ea typeface="Maven Pro"/>
                  <a:cs typeface="Maven Pro"/>
                  <a:sym typeface="Maven Pro"/>
                </a:rPr>
                <a:t>(사진첩)</a:t>
              </a:r>
              <a:endParaRPr sz="2000"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305" name="Google Shape;305;p38"/>
            <p:cNvSpPr txBox="1"/>
            <p:nvPr/>
          </p:nvSpPr>
          <p:spPr>
            <a:xfrm>
              <a:off x="6121525" y="3334762"/>
              <a:ext cx="15147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latin typeface="Maven Pro"/>
                  <a:ea typeface="Maven Pro"/>
                  <a:cs typeface="Maven Pro"/>
                  <a:sym typeface="Maven Pro"/>
                </a:rPr>
                <a:t>Guest Book</a:t>
              </a:r>
              <a:endParaRPr sz="2000">
                <a:latin typeface="Maven Pro"/>
                <a:ea typeface="Maven Pro"/>
                <a:cs typeface="Maven Pro"/>
                <a:sym typeface="Maven Pr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latin typeface="Maven Pro"/>
                  <a:ea typeface="Maven Pro"/>
                  <a:cs typeface="Maven Pro"/>
                  <a:sym typeface="Maven Pro"/>
                </a:rPr>
                <a:t>(방명록)</a:t>
              </a:r>
              <a:endParaRPr sz="2000"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306" name="Google Shape;306;p38"/>
            <p:cNvSpPr txBox="1"/>
            <p:nvPr/>
          </p:nvSpPr>
          <p:spPr>
            <a:xfrm>
              <a:off x="7775548" y="3328025"/>
              <a:ext cx="13758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latin typeface="Maven Pro"/>
                  <a:ea typeface="Maven Pro"/>
                  <a:cs typeface="Maven Pro"/>
                  <a:sym typeface="Maven Pro"/>
                </a:rPr>
                <a:t>Shop</a:t>
              </a:r>
              <a:endParaRPr sz="2000">
                <a:latin typeface="Maven Pro"/>
                <a:ea typeface="Maven Pro"/>
                <a:cs typeface="Maven Pro"/>
                <a:sym typeface="Maven Pr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latin typeface="Maven Pro"/>
                  <a:ea typeface="Maven Pro"/>
                  <a:cs typeface="Maven Pro"/>
                  <a:sym typeface="Maven Pro"/>
                </a:rPr>
                <a:t>(BGM쇼핑)</a:t>
              </a:r>
              <a:endParaRPr sz="2000"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307" name="Google Shape;307;p38"/>
            <p:cNvSpPr txBox="1"/>
            <p:nvPr/>
          </p:nvSpPr>
          <p:spPr>
            <a:xfrm>
              <a:off x="7751725" y="1842726"/>
              <a:ext cx="1375800" cy="12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7000">
                  <a:solidFill>
                    <a:srgbClr val="FFFFFF"/>
                  </a:solidFill>
                  <a:latin typeface="Maven Pro"/>
                  <a:ea typeface="Maven Pro"/>
                  <a:cs typeface="Maven Pro"/>
                  <a:sym typeface="Maven Pro"/>
                </a:rPr>
                <a:t>06</a:t>
              </a:r>
              <a:endParaRPr b="1" sz="7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308" name="Google Shape;308;p38"/>
            <p:cNvSpPr txBox="1"/>
            <p:nvPr/>
          </p:nvSpPr>
          <p:spPr>
            <a:xfrm>
              <a:off x="1626547" y="3328025"/>
              <a:ext cx="11748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2000">
                  <a:solidFill>
                    <a:schemeClr val="dk1"/>
                  </a:solidFill>
                  <a:latin typeface="Maven Pro"/>
                  <a:ea typeface="Maven Pro"/>
                  <a:cs typeface="Maven Pro"/>
                  <a:sym typeface="Maven Pro"/>
                </a:rPr>
                <a:t>Member</a:t>
              </a:r>
              <a:endParaRPr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2000">
                  <a:solidFill>
                    <a:schemeClr val="dk1"/>
                  </a:solidFill>
                  <a:latin typeface="Maven Pro"/>
                  <a:ea typeface="Maven Pro"/>
                  <a:cs typeface="Maven Pro"/>
                  <a:sym typeface="Maven Pro"/>
                </a:rPr>
                <a:t>(회원)</a:t>
              </a:r>
              <a:endParaRPr sz="2000"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" y="0"/>
            <a:ext cx="9143990" cy="5143500"/>
          </a:xfrm>
          <a:prstGeom prst="rect">
            <a:avLst/>
          </a:prstGeom>
          <a:solidFill>
            <a:srgbClr val="777777"/>
          </a:solidFill>
          <a:ln>
            <a:noFill/>
          </a:ln>
        </p:spPr>
      </p:pic>
      <p:sp>
        <p:nvSpPr>
          <p:cNvPr id="314" name="Google Shape;314;p39"/>
          <p:cNvSpPr/>
          <p:nvPr/>
        </p:nvSpPr>
        <p:spPr>
          <a:xfrm>
            <a:off x="476000" y="466925"/>
            <a:ext cx="4149600" cy="2007300"/>
          </a:xfrm>
          <a:prstGeom prst="rect">
            <a:avLst/>
          </a:prstGeom>
          <a:solidFill>
            <a:srgbClr val="C7C7C7">
              <a:alpha val="80000"/>
            </a:srgbClr>
          </a:solidFill>
          <a:ln>
            <a:noFill/>
          </a:ln>
          <a:effectLst>
            <a:outerShdw blurRad="57150" rotWithShape="0" algn="bl" dir="5400000" dist="11430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t/>
            </a:r>
            <a:endParaRPr b="1" i="0" sz="3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9"/>
          <p:cNvSpPr txBox="1"/>
          <p:nvPr/>
        </p:nvSpPr>
        <p:spPr>
          <a:xfrm>
            <a:off x="776950" y="625650"/>
            <a:ext cx="245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" sz="3000">
                <a:latin typeface="Maven Pro"/>
                <a:ea typeface="Maven Pro"/>
                <a:cs typeface="Maven Pro"/>
                <a:sym typeface="Maven Pro"/>
              </a:rPr>
              <a:t>04. PHOTO</a:t>
            </a:r>
            <a:endParaRPr i="0" sz="3000" u="none" cap="none" strike="noStrike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16" name="Google Shape;316;p39"/>
          <p:cNvSpPr txBox="1"/>
          <p:nvPr/>
        </p:nvSpPr>
        <p:spPr>
          <a:xfrm>
            <a:off x="2152725" y="1546025"/>
            <a:ext cx="164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ko" sz="3000">
                <a:latin typeface="Maven Pro"/>
                <a:ea typeface="Maven Pro"/>
                <a:cs typeface="Maven Pro"/>
                <a:sym typeface="Maven Pro"/>
              </a:rPr>
              <a:t>권순선</a:t>
            </a:r>
            <a:endParaRPr i="0" sz="3000" u="none" cap="none" strike="noStrike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0"/>
          <p:cNvSpPr/>
          <p:nvPr/>
        </p:nvSpPr>
        <p:spPr>
          <a:xfrm>
            <a:off x="9925" y="10425"/>
            <a:ext cx="9134100" cy="62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개별 프로젝트 개요 (Photo)</a:t>
            </a:r>
            <a:endParaRPr b="1" i="0" sz="2000" u="none" cap="none" strike="noStrike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aphicFrame>
        <p:nvGraphicFramePr>
          <p:cNvPr id="322" name="Google Shape;322;p40"/>
          <p:cNvGraphicFramePr/>
          <p:nvPr/>
        </p:nvGraphicFramePr>
        <p:xfrm>
          <a:off x="190350" y="911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{965118DC-F5DD-46AF-B96C-4C3AFD2DCA92}</a:tableStyleId>
              </a:tblPr>
              <a:tblGrid>
                <a:gridCol w="1770825"/>
                <a:gridCol w="7008125"/>
              </a:tblGrid>
              <a:tr h="405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프 로 젝 트 명</a:t>
                      </a:r>
                      <a:endParaRPr b="1" sz="1800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42World</a:t>
                      </a:r>
                      <a:endParaRPr b="1" sz="1800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405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담 당 업 무</a:t>
                      </a:r>
                      <a:endParaRPr b="1" sz="18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Photo(사진첩)</a:t>
                      </a:r>
                      <a:endParaRPr sz="16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5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개 발 내 용</a:t>
                      </a:r>
                      <a:endParaRPr b="1" sz="18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302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ven Pro"/>
                        <a:buChar char="❖"/>
                      </a:pPr>
                      <a:r>
                        <a:rPr lang="ko" sz="16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Spring으로 이용한 사진첩 구현</a:t>
                      </a:r>
                      <a:endParaRPr sz="16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  <a:p>
                      <a:pPr indent="-3302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ven Pro"/>
                        <a:buChar char="❖"/>
                      </a:pPr>
                      <a:r>
                        <a:rPr lang="ko" sz="16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FileUpload를 이용해 사진을 DB에 넣어보기</a:t>
                      </a:r>
                      <a:endParaRPr sz="16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  <a:p>
                      <a:pPr indent="-3302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ven Pro"/>
                        <a:buChar char="❖"/>
                      </a:pPr>
                      <a:r>
                        <a:rPr lang="ko" sz="16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제목과 내용, 사진을 입력과 동시에 다음창에 띄워보기</a:t>
                      </a:r>
                      <a:endParaRPr sz="16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  <a:p>
                      <a:pPr indent="-3302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ven Pro"/>
                        <a:buChar char="❖"/>
                      </a:pPr>
                      <a:r>
                        <a:rPr lang="ko" sz="16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MySql을 이용한 입력된 데이터베이스 값을 불러오기 (Dbeaver 활용)</a:t>
                      </a:r>
                      <a:endParaRPr sz="16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9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개 발 환 경</a:t>
                      </a:r>
                      <a:endParaRPr b="1" sz="18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Mac OS 11</a:t>
                      </a:r>
                      <a:endParaRPr sz="16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사 용 도 구</a:t>
                      </a:r>
                      <a:endParaRPr b="1" sz="18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Eclipse, mySQL, Dbeaver, Draw io, Apache Tocat, Java dbcp, GitHub, Google Spread Sheet, Notion, Object aid, Oracle, My Batis</a:t>
                      </a:r>
                      <a:endParaRPr sz="16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사 용 기 술</a:t>
                      </a:r>
                      <a:endParaRPr b="1" sz="18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Java, Java Script, Jquery, Jsp, Spring, Json, SQL</a:t>
                      </a:r>
                      <a:endParaRPr sz="16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1"/>
          <p:cNvSpPr/>
          <p:nvPr/>
        </p:nvSpPr>
        <p:spPr>
          <a:xfrm>
            <a:off x="9925" y="10425"/>
            <a:ext cx="9134100" cy="62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제약조건, 순서도 (Photo)</a:t>
            </a:r>
            <a:endParaRPr b="1" i="0" sz="2000" u="none" cap="none" strike="noStrike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aphicFrame>
        <p:nvGraphicFramePr>
          <p:cNvPr id="328" name="Google Shape;328;p41"/>
          <p:cNvGraphicFramePr/>
          <p:nvPr/>
        </p:nvGraphicFramePr>
        <p:xfrm>
          <a:off x="330150" y="32585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{C065695E-191B-4E02-9466-AE73164D39E4}</a:tableStyleId>
              </a:tblPr>
              <a:tblGrid>
                <a:gridCol w="464850"/>
                <a:gridCol w="733300"/>
                <a:gridCol w="1007800"/>
                <a:gridCol w="382850"/>
                <a:gridCol w="471000"/>
                <a:gridCol w="734600"/>
                <a:gridCol w="811325"/>
                <a:gridCol w="572850"/>
              </a:tblGrid>
              <a:tr h="16192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Table ID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Preply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작성자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권순선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6192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Table설명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6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미니미홈피 댓글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</a:tr>
              <a:tr h="161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Num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Column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Type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NN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Default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KEY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Comment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비고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1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pid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NUMBER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O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SEQUENCE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댓글 아이디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2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phid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NUMBER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O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사진 아이디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3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Phcomment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VARCHAR2(100)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O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댓글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29" name="Google Shape;329;p41"/>
          <p:cNvGraphicFramePr/>
          <p:nvPr/>
        </p:nvGraphicFramePr>
        <p:xfrm>
          <a:off x="330150" y="12066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{C065695E-191B-4E02-9466-AE73164D39E4}</a:tableStyleId>
              </a:tblPr>
              <a:tblGrid>
                <a:gridCol w="464850"/>
                <a:gridCol w="733300"/>
                <a:gridCol w="1007800"/>
                <a:gridCol w="382850"/>
                <a:gridCol w="471000"/>
                <a:gridCol w="734600"/>
                <a:gridCol w="811325"/>
                <a:gridCol w="572875"/>
              </a:tblGrid>
              <a:tr h="16192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Table ID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Photo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작성자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권순선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6192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Table설명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6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미니미홈피 사진첩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</a:tr>
              <a:tr h="161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Num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Column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Type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NN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Default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KEY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Comment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비고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1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phid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NUMBER</a:t>
                      </a: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)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O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SEQUENCE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사진 아이디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2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phtitle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VARCHAR2(100)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O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사진 제목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3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phcontent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VARCHAR2(100)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O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사진 내용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4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phphoto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VARCHAR2(100)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O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사진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5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phday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VARCHAR2(30)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O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날짜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6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memid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VARCHAR2(100)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O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회원 아이디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30" name="Google Shape;330;p41"/>
          <p:cNvSpPr/>
          <p:nvPr/>
        </p:nvSpPr>
        <p:spPr>
          <a:xfrm>
            <a:off x="6809149" y="1078800"/>
            <a:ext cx="853200" cy="56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사진첩</a:t>
            </a:r>
            <a:endParaRPr sz="2000"/>
          </a:p>
        </p:txBody>
      </p:sp>
      <p:sp>
        <p:nvSpPr>
          <p:cNvPr id="331" name="Google Shape;331;p41"/>
          <p:cNvSpPr/>
          <p:nvPr/>
        </p:nvSpPr>
        <p:spPr>
          <a:xfrm>
            <a:off x="5627175" y="2066592"/>
            <a:ext cx="853200" cy="56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제목</a:t>
            </a:r>
            <a:endParaRPr sz="2000"/>
          </a:p>
        </p:txBody>
      </p:sp>
      <p:sp>
        <p:nvSpPr>
          <p:cNvPr id="332" name="Google Shape;332;p41"/>
          <p:cNvSpPr/>
          <p:nvPr/>
        </p:nvSpPr>
        <p:spPr>
          <a:xfrm>
            <a:off x="6809149" y="2069504"/>
            <a:ext cx="853200" cy="56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사진</a:t>
            </a:r>
            <a:endParaRPr sz="2000"/>
          </a:p>
        </p:txBody>
      </p:sp>
      <p:sp>
        <p:nvSpPr>
          <p:cNvPr id="333" name="Google Shape;333;p41"/>
          <p:cNvSpPr/>
          <p:nvPr/>
        </p:nvSpPr>
        <p:spPr>
          <a:xfrm>
            <a:off x="7931056" y="2069504"/>
            <a:ext cx="853200" cy="56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내용</a:t>
            </a:r>
            <a:endParaRPr sz="2000"/>
          </a:p>
        </p:txBody>
      </p:sp>
      <p:cxnSp>
        <p:nvCxnSpPr>
          <p:cNvPr id="334" name="Google Shape;334;p41"/>
          <p:cNvCxnSpPr>
            <a:endCxn id="332" idx="0"/>
          </p:cNvCxnSpPr>
          <p:nvPr/>
        </p:nvCxnSpPr>
        <p:spPr>
          <a:xfrm>
            <a:off x="7235149" y="1653104"/>
            <a:ext cx="600" cy="41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5" name="Google Shape;335;p41"/>
          <p:cNvSpPr/>
          <p:nvPr/>
        </p:nvSpPr>
        <p:spPr>
          <a:xfrm>
            <a:off x="6339703" y="3104871"/>
            <a:ext cx="853200" cy="56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수정</a:t>
            </a:r>
            <a:endParaRPr sz="2000"/>
          </a:p>
        </p:txBody>
      </p:sp>
      <p:sp>
        <p:nvSpPr>
          <p:cNvPr id="336" name="Google Shape;336;p41"/>
          <p:cNvSpPr/>
          <p:nvPr/>
        </p:nvSpPr>
        <p:spPr>
          <a:xfrm>
            <a:off x="7326442" y="3104871"/>
            <a:ext cx="853200" cy="56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삭제</a:t>
            </a:r>
            <a:endParaRPr sz="2000"/>
          </a:p>
        </p:txBody>
      </p:sp>
      <p:cxnSp>
        <p:nvCxnSpPr>
          <p:cNvPr id="337" name="Google Shape;337;p41"/>
          <p:cNvCxnSpPr>
            <a:endCxn id="336" idx="0"/>
          </p:cNvCxnSpPr>
          <p:nvPr/>
        </p:nvCxnSpPr>
        <p:spPr>
          <a:xfrm>
            <a:off x="7239442" y="2643471"/>
            <a:ext cx="513600" cy="46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8" name="Google Shape;338;p41"/>
          <p:cNvSpPr/>
          <p:nvPr/>
        </p:nvSpPr>
        <p:spPr>
          <a:xfrm>
            <a:off x="6808831" y="4021824"/>
            <a:ext cx="853200" cy="56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댓글</a:t>
            </a:r>
            <a:endParaRPr sz="2000"/>
          </a:p>
        </p:txBody>
      </p:sp>
      <p:cxnSp>
        <p:nvCxnSpPr>
          <p:cNvPr id="339" name="Google Shape;339;p41"/>
          <p:cNvCxnSpPr>
            <a:endCxn id="336" idx="2"/>
          </p:cNvCxnSpPr>
          <p:nvPr/>
        </p:nvCxnSpPr>
        <p:spPr>
          <a:xfrm flipH="1" rot="10800000">
            <a:off x="7244242" y="3673371"/>
            <a:ext cx="508800" cy="35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0" name="Google Shape;340;p41"/>
          <p:cNvCxnSpPr>
            <a:endCxn id="331" idx="0"/>
          </p:cNvCxnSpPr>
          <p:nvPr/>
        </p:nvCxnSpPr>
        <p:spPr>
          <a:xfrm flipH="1">
            <a:off x="6053775" y="1394292"/>
            <a:ext cx="751800" cy="6723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" name="Google Shape;341;p41"/>
          <p:cNvCxnSpPr>
            <a:stCxn id="330" idx="3"/>
            <a:endCxn id="333" idx="0"/>
          </p:cNvCxnSpPr>
          <p:nvPr/>
        </p:nvCxnSpPr>
        <p:spPr>
          <a:xfrm>
            <a:off x="7662349" y="1363050"/>
            <a:ext cx="695400" cy="706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2" name="Google Shape;342;p41"/>
          <p:cNvCxnSpPr>
            <a:endCxn id="335" idx="1"/>
          </p:cNvCxnSpPr>
          <p:nvPr/>
        </p:nvCxnSpPr>
        <p:spPr>
          <a:xfrm flipH="1" rot="-5400000">
            <a:off x="5827003" y="2876421"/>
            <a:ext cx="745800" cy="279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" name="Google Shape;343;p41"/>
          <p:cNvCxnSpPr>
            <a:stCxn id="333" idx="2"/>
            <a:endCxn id="336" idx="3"/>
          </p:cNvCxnSpPr>
          <p:nvPr/>
        </p:nvCxnSpPr>
        <p:spPr>
          <a:xfrm rot="5400000">
            <a:off x="7893106" y="2924654"/>
            <a:ext cx="751200" cy="1779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41"/>
          <p:cNvCxnSpPr>
            <a:stCxn id="335" idx="3"/>
            <a:endCxn id="336" idx="1"/>
          </p:cNvCxnSpPr>
          <p:nvPr/>
        </p:nvCxnSpPr>
        <p:spPr>
          <a:xfrm>
            <a:off x="7192903" y="3389121"/>
            <a:ext cx="13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2"/>
          <p:cNvSpPr/>
          <p:nvPr/>
        </p:nvSpPr>
        <p:spPr>
          <a:xfrm>
            <a:off x="9925" y="10425"/>
            <a:ext cx="9134100" cy="62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DB 엔티티 관계도, 프로젝트 트리 </a:t>
            </a:r>
            <a:r>
              <a:rPr b="1" lang="ko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(Photo)</a:t>
            </a:r>
            <a:endParaRPr sz="2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50" name="Google Shape;35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150" y="1112350"/>
            <a:ext cx="3967575" cy="246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8725" y="1018425"/>
            <a:ext cx="2209800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8725" y="2190000"/>
            <a:ext cx="23145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28725" y="2780550"/>
            <a:ext cx="2000250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28725" y="3361575"/>
            <a:ext cx="229552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23725" y="3998250"/>
            <a:ext cx="1760604" cy="7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36729" y="3998250"/>
            <a:ext cx="2688188" cy="7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28725" y="1661362"/>
            <a:ext cx="1819275" cy="3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3"/>
          <p:cNvSpPr/>
          <p:nvPr/>
        </p:nvSpPr>
        <p:spPr>
          <a:xfrm>
            <a:off x="9925" y="10425"/>
            <a:ext cx="9134100" cy="62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요구 사항 정의서</a:t>
            </a:r>
            <a:endParaRPr sz="2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aphicFrame>
        <p:nvGraphicFramePr>
          <p:cNvPr id="363" name="Google Shape;363;p43"/>
          <p:cNvGraphicFramePr/>
          <p:nvPr/>
        </p:nvGraphicFramePr>
        <p:xfrm>
          <a:off x="259275" y="815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{C065695E-191B-4E02-9466-AE73164D39E4}</a:tableStyleId>
              </a:tblPr>
              <a:tblGrid>
                <a:gridCol w="442525"/>
                <a:gridCol w="636350"/>
                <a:gridCol w="382850"/>
                <a:gridCol w="608000"/>
                <a:gridCol w="876650"/>
                <a:gridCol w="945450"/>
                <a:gridCol w="608000"/>
                <a:gridCol w="608000"/>
                <a:gridCol w="608000"/>
                <a:gridCol w="608000"/>
                <a:gridCol w="414025"/>
                <a:gridCol w="681550"/>
                <a:gridCol w="608000"/>
                <a:gridCol w="608000"/>
              </a:tblGrid>
              <a:tr h="334550">
                <a:tc gridSpan="2">
                  <a:txBody>
                    <a:bodyPr/>
                    <a:lstStyle/>
                    <a:p>
                      <a:pPr indent="0" lvl="0" marL="63500" marR="635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구분 </a:t>
                      </a:r>
                      <a:endParaRPr b="1" sz="1000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gridSpan="3">
                  <a:txBody>
                    <a:bodyPr/>
                    <a:lstStyle/>
                    <a:p>
                      <a:pPr indent="0" lvl="0" marL="63500" marR="635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요구ID </a:t>
                      </a:r>
                      <a:endParaRPr b="1" sz="1000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  <a:tc gridSpan="6">
                  <a:txBody>
                    <a:bodyPr/>
                    <a:lstStyle/>
                    <a:p>
                      <a:pPr indent="0" lvl="0" marL="63500" marR="635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내용 </a:t>
                      </a:r>
                      <a:endParaRPr b="1" sz="1000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63500" marR="635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비고 </a:t>
                      </a:r>
                      <a:endParaRPr b="1" sz="1000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</a:tr>
              <a:tr h="396200">
                <a:tc gridSpan="2" rowSpan="4">
                  <a:txBody>
                    <a:bodyPr/>
                    <a:lstStyle/>
                    <a:p>
                      <a:pPr indent="0" lvl="0" marL="63500" marR="635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User Requirement </a:t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  <a:p>
                      <a:pPr indent="0" lvl="0" marL="63500" marR="635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-Service </a:t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4" hMerge="1"/>
                <a:tc gridSpan="3">
                  <a:txBody>
                    <a:bodyPr/>
                    <a:lstStyle/>
                    <a:p>
                      <a:pPr indent="0" lvl="0" marL="63500" marR="635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KSS-001 </a:t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gridSpan="6">
                  <a:txBody>
                    <a:bodyPr/>
                    <a:lstStyle/>
                    <a:p>
                      <a:pPr indent="0" lvl="0" marL="63500" marR="635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사진 넣을 수 있는 기능을 넣는다 </a:t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396200">
                <a:tc gridSpan="2" vMerge="1"/>
                <a:tc hMerge="1" vMerge="1"/>
                <a:tc gridSpan="3">
                  <a:txBody>
                    <a:bodyPr/>
                    <a:lstStyle/>
                    <a:p>
                      <a:pPr indent="0" lvl="0" marL="63500" marR="635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KSS-002 </a:t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gridSpan="6">
                  <a:txBody>
                    <a:bodyPr/>
                    <a:lstStyle/>
                    <a:p>
                      <a:pPr indent="0" lvl="0" marL="63500" marR="635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사진의 대한 내용을 쓸 수 있게 한다 </a:t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396200">
                <a:tc gridSpan="2" vMerge="1"/>
                <a:tc hMerge="1" vMerge="1"/>
                <a:tc gridSpan="3">
                  <a:txBody>
                    <a:bodyPr/>
                    <a:lstStyle/>
                    <a:p>
                      <a:pPr indent="0" lvl="0" marL="63500" marR="635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KSS-003 </a:t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gridSpan="6">
                  <a:txBody>
                    <a:bodyPr/>
                    <a:lstStyle/>
                    <a:p>
                      <a:pPr indent="0" lvl="0" marL="63500" marR="635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댓글을 쓸 수 있고 삭제할 수 있게 한다 </a:t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396200">
                <a:tc gridSpan="2" vMerge="1"/>
                <a:tc hMerge="1" vMerge="1"/>
                <a:tc gridSpan="3">
                  <a:txBody>
                    <a:bodyPr/>
                    <a:lstStyle/>
                    <a:p>
                      <a:pPr indent="0" lvl="0" marL="63500" marR="635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KSS-004 </a:t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gridSpan="6">
                  <a:txBody>
                    <a:bodyPr/>
                    <a:lstStyle/>
                    <a:p>
                      <a:pPr indent="0" lvl="0" marL="63500" marR="635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사진첩을 올렸을 때 수정하고 삭제할 수 있게 한다 </a:t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396200">
                <a:tc gridSpan="2" rowSpan="3">
                  <a:txBody>
                    <a:bodyPr/>
                    <a:lstStyle/>
                    <a:p>
                      <a:pPr indent="0" lvl="0" marL="63500" marR="635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Functional Requirement </a:t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  <a:p>
                      <a:pPr indent="0" lvl="0" marL="63500" marR="635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-Technology </a:t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  <a:tc gridSpan="3">
                  <a:txBody>
                    <a:bodyPr/>
                    <a:lstStyle/>
                    <a:p>
                      <a:pPr indent="0" lvl="0" marL="63500" marR="635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KSS-007 </a:t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gridSpan="6">
                  <a:txBody>
                    <a:bodyPr/>
                    <a:lstStyle/>
                    <a:p>
                      <a:pPr indent="0" lvl="0" marL="63500" marR="635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사진을 올릴 수 있게 fliupload 기능을 사용한다</a:t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396200">
                <a:tc gridSpan="2" vMerge="1"/>
                <a:tc hMerge="1" vMerge="1"/>
                <a:tc gridSpan="3">
                  <a:txBody>
                    <a:bodyPr/>
                    <a:lstStyle/>
                    <a:p>
                      <a:pPr indent="0" lvl="0" marL="63500" marR="635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KSS-008 </a:t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gridSpan="6">
                  <a:txBody>
                    <a:bodyPr/>
                    <a:lstStyle/>
                    <a:p>
                      <a:pPr indent="0" lvl="0" marL="63500" marR="635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제목, 사진, 내용을 입력할 수 있게 create기능을 쓴다 </a:t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396200">
                <a:tc gridSpan="2" vMerge="1"/>
                <a:tc hMerge="1" vMerge="1"/>
                <a:tc gridSpan="3">
                  <a:txBody>
                    <a:bodyPr/>
                    <a:lstStyle/>
                    <a:p>
                      <a:pPr indent="0" lvl="0" marL="63500" marR="635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KSS-009 </a:t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gridSpan="6">
                  <a:txBody>
                    <a:bodyPr/>
                    <a:lstStyle/>
                    <a:p>
                      <a:pPr indent="0" lvl="0" marL="63500" marR="635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제목, 내용을 수정할 수 있게 update기능을 쓴다 </a:t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396200">
                <a:tc gridSpan="2" rowSpan="2">
                  <a:txBody>
                    <a:bodyPr/>
                    <a:lstStyle/>
                    <a:p>
                      <a:pPr indent="0" lvl="0" marL="63500" marR="635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Non </a:t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  <a:p>
                      <a:pPr indent="0" lvl="0" marL="63500" marR="635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Functional Requirement </a:t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  <a:p>
                      <a:pPr indent="0" lvl="0" marL="63500" marR="635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-Protection </a:t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  <a:p>
                      <a:pPr indent="0" lvl="0" marL="63500" marR="635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&amp;Change </a:t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 hMerge="1"/>
                <a:tc gridSpan="3">
                  <a:txBody>
                    <a:bodyPr/>
                    <a:lstStyle/>
                    <a:p>
                      <a:pPr indent="0" lvl="0" marL="63500" marR="635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KSS-010 </a:t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gridSpan="6">
                  <a:txBody>
                    <a:bodyPr/>
                    <a:lstStyle/>
                    <a:p>
                      <a:pPr indent="0" lvl="0" marL="0" marR="635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각각의 사용자가 자기 미니홈피에 사진을 올릴 수 있도록 한다</a:t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614400">
                <a:tc gridSpan="2" vMerge="1"/>
                <a:tc hMerge="1" vMerge="1"/>
                <a:tc gridSpan="3">
                  <a:txBody>
                    <a:bodyPr/>
                    <a:lstStyle/>
                    <a:p>
                      <a:pPr indent="0" lvl="0" marL="63500" marR="635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 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KSS-011</a:t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gridSpan="6">
                  <a:txBody>
                    <a:bodyPr/>
                    <a:lstStyle/>
                    <a:p>
                      <a:pPr indent="0" lvl="0" marL="0" marR="635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데이터가 들어갈 수 있게 db연동을  잘 연결해 놓는다</a:t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/>
          <p:nvPr/>
        </p:nvSpPr>
        <p:spPr>
          <a:xfrm>
            <a:off x="9925" y="10425"/>
            <a:ext cx="9134100" cy="62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사용 프로그램</a:t>
            </a:r>
            <a:endParaRPr b="1" i="0" sz="2000" u="none" cap="none" strike="noStrike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07" name="Google Shape;1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408825"/>
            <a:ext cx="8304848" cy="420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4"/>
          <p:cNvSpPr/>
          <p:nvPr/>
        </p:nvSpPr>
        <p:spPr>
          <a:xfrm>
            <a:off x="9925" y="10425"/>
            <a:ext cx="9134100" cy="62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Photo.ucls</a:t>
            </a:r>
            <a:endParaRPr b="1" sz="2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69" name="Google Shape;36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9825"/>
            <a:ext cx="8821375" cy="420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5"/>
          <p:cNvSpPr/>
          <p:nvPr/>
        </p:nvSpPr>
        <p:spPr>
          <a:xfrm>
            <a:off x="9925" y="10425"/>
            <a:ext cx="9134100" cy="62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Photo</a:t>
            </a:r>
            <a:endParaRPr b="1" sz="2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75" name="Google Shape;37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789825"/>
            <a:ext cx="6379713" cy="4201274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5"/>
          <p:cNvSpPr txBox="1"/>
          <p:nvPr/>
        </p:nvSpPr>
        <p:spPr>
          <a:xfrm>
            <a:off x="4419600" y="2655550"/>
            <a:ext cx="136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ven Pro"/>
                <a:ea typeface="Maven Pro"/>
                <a:cs typeface="Maven Pro"/>
                <a:sym typeface="Maven Pro"/>
              </a:rPr>
              <a:t>사진첩 첫 페이지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"/>
          <p:cNvSpPr/>
          <p:nvPr/>
        </p:nvSpPr>
        <p:spPr>
          <a:xfrm>
            <a:off x="9925" y="10425"/>
            <a:ext cx="9134100" cy="62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Photo</a:t>
            </a:r>
            <a:endParaRPr b="1" sz="2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82" name="Google Shape;38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925" y="664025"/>
            <a:ext cx="3255150" cy="281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921" y="3564925"/>
            <a:ext cx="4249225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7450" y="789825"/>
            <a:ext cx="4140007" cy="262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6"/>
          <p:cNvSpPr txBox="1"/>
          <p:nvPr/>
        </p:nvSpPr>
        <p:spPr>
          <a:xfrm>
            <a:off x="5246150" y="3818775"/>
            <a:ext cx="344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ven Pro"/>
                <a:ea typeface="Maven Pro"/>
                <a:cs typeface="Maven Pro"/>
                <a:sym typeface="Maven Pro"/>
              </a:rPr>
              <a:t>사진 올리기 화면,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ven Pro"/>
                <a:ea typeface="Maven Pro"/>
                <a:cs typeface="Maven Pro"/>
                <a:sym typeface="Maven Pro"/>
              </a:rPr>
              <a:t>사진 선택하고 제목과 내용을 작성,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ven Pro"/>
                <a:ea typeface="Maven Pro"/>
                <a:cs typeface="Maven Pro"/>
                <a:sym typeface="Maven Pro"/>
              </a:rPr>
              <a:t>작성 후 다음 페이지 LIST 화면을 띄워준다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7"/>
          <p:cNvSpPr/>
          <p:nvPr/>
        </p:nvSpPr>
        <p:spPr>
          <a:xfrm>
            <a:off x="9925" y="10425"/>
            <a:ext cx="9134100" cy="62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aven Pro"/>
              <a:buAutoNum type="arabicPeriod"/>
            </a:pPr>
            <a:r>
              <a:rPr b="1" lang="ko" sz="2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Photo (File Upload)</a:t>
            </a:r>
            <a:endParaRPr b="1" sz="2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91" name="Google Shape;39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323225"/>
            <a:ext cx="3232425" cy="121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2923425"/>
            <a:ext cx="3232425" cy="121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7"/>
          <p:cNvSpPr txBox="1"/>
          <p:nvPr/>
        </p:nvSpPr>
        <p:spPr>
          <a:xfrm>
            <a:off x="228600" y="770625"/>
            <a:ext cx="386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ven Pro"/>
                <a:ea typeface="Maven Pro"/>
                <a:cs typeface="Maven Pro"/>
                <a:sym typeface="Maven Pro"/>
              </a:rPr>
              <a:t>기본적으로 파일 업로드 하기 위한 dependency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94" name="Google Shape;394;p47"/>
          <p:cNvSpPr txBox="1"/>
          <p:nvPr/>
        </p:nvSpPr>
        <p:spPr>
          <a:xfrm>
            <a:off x="228600" y="2536900"/>
            <a:ext cx="3232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Maven Pro"/>
                <a:ea typeface="Maven Pro"/>
                <a:cs typeface="Maven Pro"/>
                <a:sym typeface="Maven Pro"/>
              </a:rPr>
              <a:t>대용량 파일을 서버로 업로드하는 기능을 제공한다</a:t>
            </a:r>
            <a:endParaRPr sz="11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95" name="Google Shape;395;p47"/>
          <p:cNvSpPr txBox="1"/>
          <p:nvPr/>
        </p:nvSpPr>
        <p:spPr>
          <a:xfrm>
            <a:off x="228600" y="4169300"/>
            <a:ext cx="3232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Maven Pro"/>
                <a:ea typeface="Maven Pro"/>
                <a:cs typeface="Maven Pro"/>
                <a:sym typeface="Maven Pro"/>
              </a:rPr>
              <a:t>jsp 파일 업로드 처리 할 때 필요한 </a:t>
            </a:r>
            <a:r>
              <a:rPr lang="ko" sz="11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dependency</a:t>
            </a:r>
            <a:endParaRPr sz="11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쇼핑몰 등 상품 이미지가 필요한 곳이 있을 시 등록 할 때 사용 된다</a:t>
            </a:r>
            <a:endParaRPr sz="11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96" name="Google Shape;396;p47"/>
          <p:cNvSpPr/>
          <p:nvPr/>
        </p:nvSpPr>
        <p:spPr>
          <a:xfrm>
            <a:off x="2775702" y="2278289"/>
            <a:ext cx="685200" cy="25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pom.xml</a:t>
            </a:r>
            <a:endParaRPr sz="900"/>
          </a:p>
        </p:txBody>
      </p:sp>
      <p:sp>
        <p:nvSpPr>
          <p:cNvPr id="397" name="Google Shape;397;p47"/>
          <p:cNvSpPr/>
          <p:nvPr/>
        </p:nvSpPr>
        <p:spPr>
          <a:xfrm>
            <a:off x="2775701" y="2923425"/>
            <a:ext cx="685200" cy="23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pom.xml</a:t>
            </a:r>
            <a:endParaRPr sz="900"/>
          </a:p>
        </p:txBody>
      </p:sp>
      <p:pic>
        <p:nvPicPr>
          <p:cNvPr id="398" name="Google Shape;39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9350" y="1214825"/>
            <a:ext cx="5104625" cy="10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7"/>
          <p:cNvSpPr txBox="1"/>
          <p:nvPr/>
        </p:nvSpPr>
        <p:spPr>
          <a:xfrm>
            <a:off x="3889450" y="2250450"/>
            <a:ext cx="4785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aven Pro"/>
              <a:buAutoNum type="arabicPeriod"/>
            </a:pPr>
            <a:r>
              <a:rPr lang="ko" sz="1100">
                <a:latin typeface="Maven Pro"/>
                <a:ea typeface="Maven Pro"/>
                <a:cs typeface="Maven Pro"/>
                <a:sym typeface="Maven Pro"/>
              </a:rPr>
              <a:t>servlet-context.xml에 bean을 설정해서 파일을 처리</a:t>
            </a:r>
            <a:endParaRPr sz="1100">
              <a:latin typeface="Maven Pro"/>
              <a:ea typeface="Maven Pro"/>
              <a:cs typeface="Maven Pro"/>
              <a:sym typeface="Maven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aven Pro"/>
              <a:buAutoNum type="arabicPeriod"/>
            </a:pPr>
            <a:r>
              <a:rPr lang="ko" sz="1100">
                <a:latin typeface="Maven Pro"/>
                <a:ea typeface="Maven Pro"/>
                <a:cs typeface="Maven Pro"/>
                <a:sym typeface="Maven Pro"/>
              </a:rPr>
              <a:t>maxlnMemorysize와 maxUploadSize를 설정 할 수 있다</a:t>
            </a:r>
            <a:endParaRPr sz="1100">
              <a:latin typeface="Maven Pro"/>
              <a:ea typeface="Maven Pro"/>
              <a:cs typeface="Maven Pro"/>
              <a:sym typeface="Maven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Maven Pro"/>
              <a:buAutoNum type="arabicPeriod"/>
            </a:pPr>
            <a:r>
              <a:rPr lang="ko" sz="1100">
                <a:solidFill>
                  <a:srgbClr val="333333"/>
                </a:solidFill>
                <a:latin typeface="Maven Pro"/>
                <a:ea typeface="Maven Pro"/>
                <a:cs typeface="Maven Pro"/>
                <a:sym typeface="Maven Pro"/>
              </a:rPr>
              <a:t>스프링은 기본으로 제공하는 MultipartResolver는</a:t>
            </a:r>
            <a:endParaRPr sz="1100">
              <a:solidFill>
                <a:srgbClr val="33333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333333"/>
                </a:solidFill>
                <a:latin typeface="Maven Pro"/>
                <a:ea typeface="Maven Pro"/>
                <a:cs typeface="Maven Pro"/>
                <a:sym typeface="Maven Pro"/>
              </a:rPr>
              <a:t>CommmnosMultipartResolver이고 CommmnsMultipartResolver는 Commons FileUpload API를 이용해서 Multipart를 처리할 수 있다</a:t>
            </a:r>
            <a:endParaRPr sz="1100">
              <a:solidFill>
                <a:srgbClr val="33333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Maven Pro"/>
              <a:buAutoNum type="arabicPeriod"/>
            </a:pPr>
            <a:r>
              <a:rPr lang="ko" sz="1100">
                <a:solidFill>
                  <a:srgbClr val="333333"/>
                </a:solidFill>
                <a:latin typeface="Maven Pro"/>
                <a:ea typeface="Maven Pro"/>
                <a:cs typeface="Maven Pro"/>
                <a:sym typeface="Maven Pro"/>
              </a:rPr>
              <a:t>설정 시 id값은 반드시 MultipartResolver로 설정</a:t>
            </a:r>
            <a:endParaRPr sz="1100">
              <a:solidFill>
                <a:srgbClr val="33333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aphicFrame>
        <p:nvGraphicFramePr>
          <p:cNvPr id="400" name="Google Shape;400;p47"/>
          <p:cNvGraphicFramePr/>
          <p:nvPr/>
        </p:nvGraphicFramePr>
        <p:xfrm>
          <a:off x="4354650" y="3671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{965118DC-F5DD-46AF-B96C-4C3AFD2DCA92}</a:tableStyleId>
              </a:tblPr>
              <a:tblGrid>
                <a:gridCol w="1344575"/>
                <a:gridCol w="23216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property</a:t>
                      </a:r>
                      <a:endParaRPr b="1"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설명</a:t>
                      </a:r>
                      <a:endParaRPr b="1"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maxlnMemorysize</a:t>
                      </a:r>
                      <a:endParaRPr b="1"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메모리상에서 유지하는 최대의 크기 설정</a:t>
                      </a:r>
                      <a:endParaRPr b="1"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maxUploadSize</a:t>
                      </a:r>
                      <a:endParaRPr b="1"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한번에 전달될 수 있는 최대의 크기 설정</a:t>
                      </a:r>
                      <a:endParaRPr b="1"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01" name="Google Shape;401;p47"/>
          <p:cNvSpPr/>
          <p:nvPr/>
        </p:nvSpPr>
        <p:spPr>
          <a:xfrm>
            <a:off x="7621450" y="1951675"/>
            <a:ext cx="1336800" cy="31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servlet-context.xml</a:t>
            </a:r>
            <a:endParaRPr sz="9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8"/>
          <p:cNvSpPr/>
          <p:nvPr/>
        </p:nvSpPr>
        <p:spPr>
          <a:xfrm>
            <a:off x="9925" y="10425"/>
            <a:ext cx="9134100" cy="62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2.	</a:t>
            </a:r>
            <a:r>
              <a:rPr b="1" lang="ko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Photo (File Upload)</a:t>
            </a:r>
            <a:endParaRPr b="1" sz="2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07" name="Google Shape;40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217" y="789825"/>
            <a:ext cx="5288066" cy="21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8"/>
          <p:cNvSpPr txBox="1"/>
          <p:nvPr/>
        </p:nvSpPr>
        <p:spPr>
          <a:xfrm>
            <a:off x="160217" y="3040750"/>
            <a:ext cx="5288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파일 업로드를 할 때 form의 enctype = multipart/form-data를 작성한다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그래야 MultipartResolver가 multipartFile객체를 컨트롤러에 전달할 수 있다</a:t>
            </a:r>
            <a:endParaRPr sz="10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input태그를 하나 만들어 파일을 선택할수 있게 타입을 file로 지정</a:t>
            </a:r>
            <a:endParaRPr sz="10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accpt는 . 으로 시작되는 확장자를 선택할 수 있도록 지정 (type을 file로 지정할 시 사용할 수 있다)</a:t>
            </a:r>
            <a:endParaRPr sz="10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다음 작성하기 버튼을 만들어 주고 id는 files_send로 정해준다</a:t>
            </a:r>
            <a:endParaRPr sz="10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09" name="Google Shape;409;p48"/>
          <p:cNvSpPr/>
          <p:nvPr/>
        </p:nvSpPr>
        <p:spPr>
          <a:xfrm>
            <a:off x="4627592" y="2629875"/>
            <a:ext cx="820500" cy="31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latin typeface="Maven Pro"/>
                <a:ea typeface="Maven Pro"/>
                <a:cs typeface="Maven Pro"/>
                <a:sym typeface="Maven Pro"/>
              </a:rPr>
              <a:t>photo2.jsp</a:t>
            </a:r>
            <a:endParaRPr b="1" sz="9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10" name="Google Shape;41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0717" y="789825"/>
            <a:ext cx="3365200" cy="41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8"/>
          <p:cNvSpPr/>
          <p:nvPr/>
        </p:nvSpPr>
        <p:spPr>
          <a:xfrm>
            <a:off x="8145517" y="789825"/>
            <a:ext cx="820500" cy="31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latin typeface="Maven Pro"/>
                <a:ea typeface="Maven Pro"/>
                <a:cs typeface="Maven Pro"/>
                <a:sym typeface="Maven Pro"/>
              </a:rPr>
              <a:t>photo2.jsp</a:t>
            </a:r>
            <a:endParaRPr b="1" sz="900"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412" name="Google Shape;412;p48"/>
          <p:cNvCxnSpPr/>
          <p:nvPr/>
        </p:nvCxnSpPr>
        <p:spPr>
          <a:xfrm flipH="1">
            <a:off x="1993342" y="2587375"/>
            <a:ext cx="578400" cy="461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3" name="Google Shape;413;p48"/>
          <p:cNvCxnSpPr/>
          <p:nvPr/>
        </p:nvCxnSpPr>
        <p:spPr>
          <a:xfrm flipH="1" rot="10800000">
            <a:off x="4447792" y="3799100"/>
            <a:ext cx="1336800" cy="461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4" name="Google Shape;414;p48"/>
          <p:cNvSpPr txBox="1"/>
          <p:nvPr/>
        </p:nvSpPr>
        <p:spPr>
          <a:xfrm>
            <a:off x="160217" y="4109075"/>
            <a:ext cx="435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작성하기 버튼을 누를시 form id=ajaxform으로 이동하여 ajax를 실행 시킨다</a:t>
            </a:r>
            <a:endParaRPr sz="10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FormData를 이용해서 이미지 전달하는 역할을 시킨다</a:t>
            </a:r>
            <a:endParaRPr sz="10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성공시 로그인한 회원의 리스트에 업로드가 된다</a:t>
            </a:r>
            <a:endParaRPr sz="10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75" y="739075"/>
            <a:ext cx="6105276" cy="22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9"/>
          <p:cNvSpPr/>
          <p:nvPr/>
        </p:nvSpPr>
        <p:spPr>
          <a:xfrm>
            <a:off x="9925" y="10425"/>
            <a:ext cx="9134100" cy="62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3.	Photo (File Upload)</a:t>
            </a:r>
            <a:endParaRPr b="1" sz="2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21" name="Google Shape;42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333000"/>
            <a:ext cx="3117228" cy="16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1825" y="3550700"/>
            <a:ext cx="4868175" cy="144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9"/>
          <p:cNvSpPr/>
          <p:nvPr/>
        </p:nvSpPr>
        <p:spPr>
          <a:xfrm>
            <a:off x="5135350" y="2640133"/>
            <a:ext cx="1102500" cy="31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latin typeface="Maven Pro"/>
                <a:ea typeface="Maven Pro"/>
                <a:cs typeface="Maven Pro"/>
                <a:sym typeface="Maven Pro"/>
              </a:rPr>
              <a:t>PhotoController</a:t>
            </a:r>
            <a:endParaRPr b="1" sz="9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24" name="Google Shape;424;p49"/>
          <p:cNvSpPr/>
          <p:nvPr/>
        </p:nvSpPr>
        <p:spPr>
          <a:xfrm>
            <a:off x="2313800" y="3333000"/>
            <a:ext cx="949800" cy="31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latin typeface="Maven Pro"/>
                <a:ea typeface="Maven Pro"/>
                <a:cs typeface="Maven Pro"/>
                <a:sym typeface="Maven Pro"/>
              </a:rPr>
              <a:t>FileController</a:t>
            </a:r>
            <a:endParaRPr b="1" sz="900"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425" name="Google Shape;425;p49"/>
          <p:cNvCxnSpPr/>
          <p:nvPr/>
        </p:nvCxnSpPr>
        <p:spPr>
          <a:xfrm>
            <a:off x="2540475" y="1774425"/>
            <a:ext cx="2266800" cy="1758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6" name="Google Shape;426;p49"/>
          <p:cNvSpPr txBox="1"/>
          <p:nvPr/>
        </p:nvSpPr>
        <p:spPr>
          <a:xfrm>
            <a:off x="152400" y="2953550"/>
            <a:ext cx="311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Maven Pro"/>
                <a:ea typeface="Maven Pro"/>
                <a:cs typeface="Maven Pro"/>
                <a:sym typeface="Maven Pro"/>
              </a:rPr>
              <a:t>절대 경로를 담아 두기 위해 absolutePath를 선언하고 상대경로를 찾아 절대경로로 지정해준다</a:t>
            </a:r>
            <a:endParaRPr sz="900"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427" name="Google Shape;427;p49"/>
          <p:cNvCxnSpPr/>
          <p:nvPr/>
        </p:nvCxnSpPr>
        <p:spPr>
          <a:xfrm flipH="1">
            <a:off x="1837075" y="3384700"/>
            <a:ext cx="46800" cy="680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8" name="Google Shape;428;p49"/>
          <p:cNvSpPr txBox="1"/>
          <p:nvPr/>
        </p:nvSpPr>
        <p:spPr>
          <a:xfrm>
            <a:off x="4947951" y="2852983"/>
            <a:ext cx="4121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Maven Pro"/>
                <a:ea typeface="Maven Pro"/>
                <a:cs typeface="Maven Pro"/>
                <a:sym typeface="Maven Pro"/>
              </a:rPr>
              <a:t>PhotoController에서 multi를 넘겨 받고</a:t>
            </a:r>
            <a:endParaRPr sz="9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Maven Pro"/>
                <a:ea typeface="Maven Pro"/>
                <a:cs typeface="Maven Pro"/>
                <a:sym typeface="Maven Pro"/>
              </a:rPr>
              <a:t>DB에 저장될 파일명을 null로 선언</a:t>
            </a:r>
            <a:endParaRPr sz="9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Maven Pro"/>
                <a:ea typeface="Maven Pro"/>
                <a:cs typeface="Maven Pro"/>
                <a:sym typeface="Maven Pro"/>
              </a:rPr>
              <a:t>회원이 올린 이미지가 저장될 서버 디렉토리의 절대 경로를 통해 path를 만들어 준다</a:t>
            </a:r>
            <a:endParaRPr sz="9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Maven Pro"/>
                <a:ea typeface="Maven Pro"/>
                <a:cs typeface="Maven Pro"/>
                <a:sym typeface="Maven Pro"/>
              </a:rPr>
              <a:t>만약 디렉토리가 없을 경우 새로 만들어진다</a:t>
            </a:r>
            <a:endParaRPr sz="900"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429" name="Google Shape;429;p49"/>
          <p:cNvCxnSpPr/>
          <p:nvPr/>
        </p:nvCxnSpPr>
        <p:spPr>
          <a:xfrm flipH="1" rot="10800000">
            <a:off x="3173650" y="4447925"/>
            <a:ext cx="1188300" cy="336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0" name="Google Shape;430;p49"/>
          <p:cNvSpPr txBox="1"/>
          <p:nvPr/>
        </p:nvSpPr>
        <p:spPr>
          <a:xfrm>
            <a:off x="6335425" y="1323225"/>
            <a:ext cx="2634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RequestMapping의 method는 POST이며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create의 방식에 생성과 같은 방식이다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consumes를 이용하여 dto가 아닌 데이터를 받는다는고 정의해준다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requestparam으로 가져올 데이터를 입력하고 타입설정해주고 변수명을 지정해준다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2138" y="2570125"/>
            <a:ext cx="3453374" cy="240078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0"/>
          <p:cNvSpPr/>
          <p:nvPr/>
        </p:nvSpPr>
        <p:spPr>
          <a:xfrm>
            <a:off x="9925" y="10425"/>
            <a:ext cx="9134100" cy="62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4.	Photo (File Upload)</a:t>
            </a:r>
            <a:endParaRPr b="1" sz="2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37" name="Google Shape;43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89825"/>
            <a:ext cx="5233426" cy="178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675775"/>
            <a:ext cx="3971925" cy="1498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9" name="Google Shape;439;p50"/>
          <p:cNvCxnSpPr/>
          <p:nvPr/>
        </p:nvCxnSpPr>
        <p:spPr>
          <a:xfrm flipH="1">
            <a:off x="2587300" y="2274700"/>
            <a:ext cx="1633800" cy="820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0" name="Google Shape;440;p50"/>
          <p:cNvCxnSpPr/>
          <p:nvPr/>
        </p:nvCxnSpPr>
        <p:spPr>
          <a:xfrm>
            <a:off x="3892800" y="3486325"/>
            <a:ext cx="1774500" cy="7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50"/>
          <p:cNvSpPr/>
          <p:nvPr/>
        </p:nvSpPr>
        <p:spPr>
          <a:xfrm>
            <a:off x="4416525" y="789825"/>
            <a:ext cx="969000" cy="24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latin typeface="Maven Pro"/>
                <a:ea typeface="Maven Pro"/>
                <a:cs typeface="Maven Pro"/>
                <a:sym typeface="Maven Pro"/>
              </a:rPr>
              <a:t>FileController</a:t>
            </a:r>
            <a:endParaRPr b="1" sz="9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42" name="Google Shape;442;p50"/>
          <p:cNvSpPr txBox="1"/>
          <p:nvPr/>
        </p:nvSpPr>
        <p:spPr>
          <a:xfrm>
            <a:off x="5385825" y="789825"/>
            <a:ext cx="3559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업로드한 파일의 이름을 originalFile에 일단 저장 시킨다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uuid에 랜덤한 문자열을 생성해준다음 uid에 저장시켜준다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originalFile의 . 뒤로 확장자를 따로 lastIndex에 저장 시켜준다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originalFile의 . 앞으로 파일명을 따로 filename에 저장 시켜준다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443" name="Google Shape;443;p50"/>
          <p:cNvCxnSpPr>
            <a:stCxn id="442" idx="1"/>
          </p:cNvCxnSpPr>
          <p:nvPr/>
        </p:nvCxnSpPr>
        <p:spPr>
          <a:xfrm flipH="1">
            <a:off x="3728625" y="1190025"/>
            <a:ext cx="1657200" cy="662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4" name="Google Shape;444;p50"/>
          <p:cNvSpPr txBox="1"/>
          <p:nvPr/>
        </p:nvSpPr>
        <p:spPr>
          <a:xfrm>
            <a:off x="152400" y="4167025"/>
            <a:ext cx="415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ext라는 변수를 null로 선언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lastIndex가 -1인 경우 공백으로 들어간다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-1이 아닌 경우 filename_랜덤된 문자열.jpg로 만들어 saveFile에 저장된다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445" name="Google Shape;445;p50"/>
          <p:cNvCxnSpPr/>
          <p:nvPr/>
        </p:nvCxnSpPr>
        <p:spPr>
          <a:xfrm flipH="1" rot="10800000">
            <a:off x="2986050" y="4096175"/>
            <a:ext cx="78300" cy="336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6" name="Google Shape;446;p50"/>
          <p:cNvSpPr txBox="1"/>
          <p:nvPr/>
        </p:nvSpPr>
        <p:spPr>
          <a:xfrm>
            <a:off x="5492150" y="1756175"/>
            <a:ext cx="3559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절대 경로 + / + </a:t>
            </a:r>
            <a:r>
              <a:rPr lang="ko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filename_랜덤된 문자열.jpg을 serverFile이라는 새로운 파일에 저장</a:t>
            </a:r>
            <a:endParaRPr sz="10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파일 저장이 실패시 null값 빈공백으로 저장된다</a:t>
            </a:r>
            <a:endParaRPr sz="10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새로 저장된 saveFile을 phphoto로 가져와 dto로 저장</a:t>
            </a:r>
            <a:endParaRPr sz="10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1"/>
          <p:cNvSpPr/>
          <p:nvPr/>
        </p:nvSpPr>
        <p:spPr>
          <a:xfrm>
            <a:off x="9925" y="10425"/>
            <a:ext cx="9134100" cy="62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5.	Photo (File Upload)</a:t>
            </a:r>
            <a:endParaRPr b="1" sz="2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52" name="Google Shape;45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3380625"/>
            <a:ext cx="333375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4218825"/>
            <a:ext cx="8429625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558" y="691425"/>
            <a:ext cx="4189849" cy="205897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1"/>
          <p:cNvSpPr/>
          <p:nvPr/>
        </p:nvSpPr>
        <p:spPr>
          <a:xfrm>
            <a:off x="2932650" y="3830025"/>
            <a:ext cx="782100" cy="31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latin typeface="Maven Pro"/>
                <a:ea typeface="Maven Pro"/>
                <a:cs typeface="Maven Pro"/>
                <a:sym typeface="Maven Pro"/>
              </a:rPr>
              <a:t>PhotoDAO</a:t>
            </a:r>
            <a:endParaRPr b="1" sz="9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56" name="Google Shape;456;p51"/>
          <p:cNvSpPr/>
          <p:nvPr/>
        </p:nvSpPr>
        <p:spPr>
          <a:xfrm>
            <a:off x="7865675" y="4218825"/>
            <a:ext cx="945000" cy="31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latin typeface="Maven Pro"/>
                <a:ea typeface="Maven Pro"/>
                <a:cs typeface="Maven Pro"/>
                <a:sym typeface="Maven Pro"/>
              </a:rPr>
              <a:t>PhotoMapper</a:t>
            </a:r>
            <a:endParaRPr b="1" sz="900"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457" name="Google Shape;457;p51"/>
          <p:cNvCxnSpPr/>
          <p:nvPr/>
        </p:nvCxnSpPr>
        <p:spPr>
          <a:xfrm flipH="1">
            <a:off x="1485225" y="3830025"/>
            <a:ext cx="844200" cy="453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8" name="Google Shape;458;p51"/>
          <p:cNvSpPr txBox="1"/>
          <p:nvPr/>
        </p:nvSpPr>
        <p:spPr>
          <a:xfrm>
            <a:off x="1648800" y="2624575"/>
            <a:ext cx="126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ven Pro"/>
                <a:ea typeface="Maven Pro"/>
                <a:cs typeface="Maven Pro"/>
                <a:sym typeface="Maven Pro"/>
              </a:rPr>
              <a:t>list에 출력된 화면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59" name="Google Shape;459;p51"/>
          <p:cNvSpPr txBox="1"/>
          <p:nvPr/>
        </p:nvSpPr>
        <p:spPr>
          <a:xfrm>
            <a:off x="3757100" y="3399525"/>
            <a:ext cx="3783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mybatis에서 dbcp를 실행 시켜주고</a:t>
            </a:r>
            <a:endParaRPr sz="10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mapper에 phid인 경우 </a:t>
            </a:r>
            <a:r>
              <a:rPr lang="ko" sz="1000">
                <a:solidFill>
                  <a:schemeClr val="dk1"/>
                </a:solidFill>
              </a:rPr>
              <a:t>SEQUENCE</a:t>
            </a:r>
            <a:r>
              <a:rPr lang="ko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를 디비에 먼저 설정 시켜주고 설정해둔 </a:t>
            </a:r>
            <a:r>
              <a:rPr lang="ko" sz="1000">
                <a:solidFill>
                  <a:schemeClr val="dk1"/>
                </a:solidFill>
              </a:rPr>
              <a:t>SEQUENCE</a:t>
            </a:r>
            <a:r>
              <a:rPr lang="ko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이름_nextval을 입력해 주면 자동으로 phid에서 숫자가 들어간다</a:t>
            </a:r>
            <a:endParaRPr sz="10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60" name="Google Shape;460;p51"/>
          <p:cNvSpPr txBox="1"/>
          <p:nvPr/>
        </p:nvSpPr>
        <p:spPr>
          <a:xfrm>
            <a:off x="5398775" y="2734125"/>
            <a:ext cx="3411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dto로 가져온 saveFile이 잘왔는지 sysout으로 확인 해본다</a:t>
            </a:r>
            <a:endParaRPr sz="10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잘왔다면 memid와 제목, 내용을 세팅하고 memid를 세팅을 안할시 생성되지 못하고 작성버튼이 실행이 되지 않는다</a:t>
            </a:r>
            <a:endParaRPr sz="10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61" name="Google Shape;461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34207" y="1516800"/>
            <a:ext cx="3876463" cy="1153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2" name="Google Shape;462;p51"/>
          <p:cNvCxnSpPr/>
          <p:nvPr/>
        </p:nvCxnSpPr>
        <p:spPr>
          <a:xfrm flipH="1">
            <a:off x="1626050" y="2603125"/>
            <a:ext cx="3760500" cy="773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63" name="Google Shape;463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4188" y="863700"/>
            <a:ext cx="1489132" cy="3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51"/>
          <p:cNvSpPr txBox="1"/>
          <p:nvPr/>
        </p:nvSpPr>
        <p:spPr>
          <a:xfrm>
            <a:off x="6551375" y="821025"/>
            <a:ext cx="236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FileController를 fileup이라 전역 변수를 선언 해주고 Autowired로 지정 해준다</a:t>
            </a:r>
            <a:endParaRPr sz="10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465" name="Google Shape;465;p51"/>
          <p:cNvCxnSpPr/>
          <p:nvPr/>
        </p:nvCxnSpPr>
        <p:spPr>
          <a:xfrm>
            <a:off x="6032925" y="1171725"/>
            <a:ext cx="145500" cy="318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82" y="778938"/>
            <a:ext cx="3736134" cy="20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2"/>
          <p:cNvSpPr/>
          <p:nvPr/>
        </p:nvSpPr>
        <p:spPr>
          <a:xfrm>
            <a:off x="9925" y="10425"/>
            <a:ext cx="9134100" cy="62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6.	Photo (Update)</a:t>
            </a:r>
            <a:endParaRPr b="1" sz="2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72" name="Google Shape;47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876" y="2971050"/>
            <a:ext cx="4962524" cy="202005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52"/>
          <p:cNvSpPr/>
          <p:nvPr/>
        </p:nvSpPr>
        <p:spPr>
          <a:xfrm>
            <a:off x="3232357" y="3822450"/>
            <a:ext cx="1149000" cy="21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52"/>
          <p:cNvSpPr/>
          <p:nvPr/>
        </p:nvSpPr>
        <p:spPr>
          <a:xfrm>
            <a:off x="3267582" y="4162450"/>
            <a:ext cx="1149000" cy="21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52"/>
          <p:cNvSpPr/>
          <p:nvPr/>
        </p:nvSpPr>
        <p:spPr>
          <a:xfrm>
            <a:off x="2798732" y="2516950"/>
            <a:ext cx="1104300" cy="31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latin typeface="Maven Pro"/>
                <a:ea typeface="Maven Pro"/>
                <a:cs typeface="Maven Pro"/>
                <a:sym typeface="Maven Pro"/>
              </a:rPr>
              <a:t>PhotoController</a:t>
            </a:r>
            <a:endParaRPr b="1" sz="9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76" name="Google Shape;476;p52"/>
          <p:cNvSpPr txBox="1"/>
          <p:nvPr/>
        </p:nvSpPr>
        <p:spPr>
          <a:xfrm>
            <a:off x="3953375" y="1944450"/>
            <a:ext cx="3574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model로 photoDTO2에서 제목과 내용을 받아 오는걸 볼수 있다 값을 받아오고 up2.do 멤핑으로 이동해 업데이트 해주면서 memid에 맞는 곳 리스트로 넘어간다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77" name="Google Shape;477;p52"/>
          <p:cNvSpPr/>
          <p:nvPr/>
        </p:nvSpPr>
        <p:spPr>
          <a:xfrm>
            <a:off x="4349082" y="4678500"/>
            <a:ext cx="782100" cy="31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latin typeface="Maven Pro"/>
                <a:ea typeface="Maven Pro"/>
                <a:cs typeface="Maven Pro"/>
                <a:sym typeface="Maven Pro"/>
              </a:rPr>
              <a:t>up.jsp</a:t>
            </a:r>
            <a:endParaRPr b="1" sz="9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78" name="Google Shape;478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1094" y="778938"/>
            <a:ext cx="4962525" cy="1133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9" name="Google Shape;479;p52"/>
          <p:cNvCxnSpPr>
            <a:stCxn id="473" idx="0"/>
            <a:endCxn id="480" idx="2"/>
          </p:cNvCxnSpPr>
          <p:nvPr/>
        </p:nvCxnSpPr>
        <p:spPr>
          <a:xfrm flipH="1" rot="5400000">
            <a:off x="2014957" y="2030550"/>
            <a:ext cx="1895400" cy="16884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52"/>
          <p:cNvSpPr/>
          <p:nvPr/>
        </p:nvSpPr>
        <p:spPr>
          <a:xfrm>
            <a:off x="1727519" y="1715774"/>
            <a:ext cx="782100" cy="21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1" name="Google Shape;481;p52"/>
          <p:cNvCxnSpPr>
            <a:stCxn id="474" idx="1"/>
            <a:endCxn id="480" idx="3"/>
          </p:cNvCxnSpPr>
          <p:nvPr/>
        </p:nvCxnSpPr>
        <p:spPr>
          <a:xfrm rot="10800000">
            <a:off x="2509482" y="1821250"/>
            <a:ext cx="758100" cy="2446800"/>
          </a:xfrm>
          <a:prstGeom prst="bentConnector3">
            <a:avLst>
              <a:gd fmla="val 72135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52"/>
          <p:cNvSpPr/>
          <p:nvPr/>
        </p:nvSpPr>
        <p:spPr>
          <a:xfrm>
            <a:off x="7849332" y="1599825"/>
            <a:ext cx="1104300" cy="31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latin typeface="Maven Pro"/>
                <a:ea typeface="Maven Pro"/>
                <a:cs typeface="Maven Pro"/>
                <a:sym typeface="Maven Pro"/>
              </a:rPr>
              <a:t>PhotoController</a:t>
            </a:r>
            <a:endParaRPr b="1" sz="9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83" name="Google Shape;483;p52"/>
          <p:cNvSpPr/>
          <p:nvPr/>
        </p:nvSpPr>
        <p:spPr>
          <a:xfrm>
            <a:off x="361507" y="3064150"/>
            <a:ext cx="1149000" cy="21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52"/>
          <p:cNvSpPr/>
          <p:nvPr/>
        </p:nvSpPr>
        <p:spPr>
          <a:xfrm>
            <a:off x="4727207" y="778950"/>
            <a:ext cx="1149000" cy="21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5" name="Google Shape;485;p52"/>
          <p:cNvCxnSpPr>
            <a:stCxn id="484" idx="1"/>
            <a:endCxn id="483" idx="0"/>
          </p:cNvCxnSpPr>
          <p:nvPr/>
        </p:nvCxnSpPr>
        <p:spPr>
          <a:xfrm flipH="1">
            <a:off x="936107" y="884550"/>
            <a:ext cx="3791100" cy="21795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86" name="Google Shape;486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9488" y="2992538"/>
            <a:ext cx="3895725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93400" y="3963900"/>
            <a:ext cx="37147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52"/>
          <p:cNvSpPr/>
          <p:nvPr/>
        </p:nvSpPr>
        <p:spPr>
          <a:xfrm>
            <a:off x="8000932" y="3261000"/>
            <a:ext cx="1104300" cy="31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latin typeface="Maven Pro"/>
                <a:ea typeface="Maven Pro"/>
                <a:cs typeface="Maven Pro"/>
                <a:sym typeface="Maven Pro"/>
              </a:rPr>
              <a:t>PhotoController</a:t>
            </a:r>
            <a:endParaRPr b="1" sz="9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89" name="Google Shape;489;p52"/>
          <p:cNvSpPr txBox="1"/>
          <p:nvPr/>
        </p:nvSpPr>
        <p:spPr>
          <a:xfrm>
            <a:off x="5209500" y="3573600"/>
            <a:ext cx="3714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하나의 게시물을 가져오기 위해 photoDTO2로 리턴 시켜준다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90" name="Google Shape;490;p52"/>
          <p:cNvSpPr/>
          <p:nvPr/>
        </p:nvSpPr>
        <p:spPr>
          <a:xfrm>
            <a:off x="5619357" y="3064150"/>
            <a:ext cx="1149000" cy="21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1" name="Google Shape;491;p52"/>
          <p:cNvCxnSpPr/>
          <p:nvPr/>
        </p:nvCxnSpPr>
        <p:spPr>
          <a:xfrm rot="10800000">
            <a:off x="2955825" y="2007250"/>
            <a:ext cx="2634600" cy="1160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3"/>
          <p:cNvSpPr/>
          <p:nvPr/>
        </p:nvSpPr>
        <p:spPr>
          <a:xfrm>
            <a:off x="9925" y="10425"/>
            <a:ext cx="9134100" cy="62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7.	Photo (Update)</a:t>
            </a:r>
            <a:endParaRPr b="1" sz="2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97" name="Google Shape;49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789825"/>
            <a:ext cx="7010400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850" y="2448650"/>
            <a:ext cx="3004349" cy="237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0700" y="2495550"/>
            <a:ext cx="2803650" cy="232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" y="1599450"/>
            <a:ext cx="7038975" cy="5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3"/>
          <p:cNvSpPr txBox="1"/>
          <p:nvPr/>
        </p:nvSpPr>
        <p:spPr>
          <a:xfrm>
            <a:off x="7894975" y="914575"/>
            <a:ext cx="85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ven Pro"/>
                <a:ea typeface="Maven Pro"/>
                <a:cs typeface="Maven Pro"/>
                <a:sym typeface="Maven Pro"/>
              </a:rPr>
              <a:t>수정 전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02" name="Google Shape;502;p53"/>
          <p:cNvSpPr txBox="1"/>
          <p:nvPr/>
        </p:nvSpPr>
        <p:spPr>
          <a:xfrm>
            <a:off x="7885200" y="1591925"/>
            <a:ext cx="85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ven Pro"/>
                <a:ea typeface="Maven Pro"/>
                <a:cs typeface="Maven Pro"/>
                <a:sym typeface="Maven Pro"/>
              </a:rPr>
              <a:t>수정 후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03" name="Google Shape;503;p53"/>
          <p:cNvSpPr txBox="1"/>
          <p:nvPr/>
        </p:nvSpPr>
        <p:spPr>
          <a:xfrm>
            <a:off x="3737450" y="3349500"/>
            <a:ext cx="85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ven Pro"/>
                <a:ea typeface="Maven Pro"/>
                <a:cs typeface="Maven Pro"/>
                <a:sym typeface="Maven Pro"/>
              </a:rPr>
              <a:t>수정 전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04" name="Google Shape;504;p53"/>
          <p:cNvSpPr txBox="1"/>
          <p:nvPr/>
        </p:nvSpPr>
        <p:spPr>
          <a:xfrm>
            <a:off x="7455600" y="3349488"/>
            <a:ext cx="85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ven Pro"/>
                <a:ea typeface="Maven Pro"/>
                <a:cs typeface="Maven Pro"/>
                <a:sym typeface="Maven Pro"/>
              </a:rPr>
              <a:t>수정 후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/>
          <p:nvPr/>
        </p:nvSpPr>
        <p:spPr>
          <a:xfrm>
            <a:off x="9925" y="10425"/>
            <a:ext cx="9134100" cy="62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팀 프로젝트 개요</a:t>
            </a:r>
            <a:endParaRPr b="1" i="0" sz="2000" u="none" cap="none" strike="noStrike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aphicFrame>
        <p:nvGraphicFramePr>
          <p:cNvPr id="113" name="Google Shape;113;p27"/>
          <p:cNvGraphicFramePr/>
          <p:nvPr/>
        </p:nvGraphicFramePr>
        <p:xfrm>
          <a:off x="174669" y="7820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{965118DC-F5DD-46AF-B96C-4C3AFD2DCA92}</a:tableStyleId>
              </a:tblPr>
              <a:tblGrid>
                <a:gridCol w="1770825"/>
                <a:gridCol w="7008125"/>
              </a:tblGrid>
              <a:tr h="405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프 로 젝 트 명</a:t>
                      </a:r>
                      <a:endParaRPr b="1" sz="18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42World - 우리들의 사이월드 (레퍼런스 : 구 싸이월드)</a:t>
                      </a:r>
                      <a:endParaRPr b="1" sz="18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405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설 명</a:t>
                      </a:r>
                      <a:endParaRPr b="1" sz="18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Spring을 활용한 MVC2패턴 사회 관계망 서비스(SNS) 플랫폼 구축</a:t>
                      </a:r>
                      <a:endParaRPr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5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목 표</a:t>
                      </a:r>
                      <a:endParaRPr b="1" sz="18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ven Pro"/>
                        <a:buChar char="❖"/>
                      </a:pPr>
                      <a:r>
                        <a:rPr lang="ko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사용자간 소통 가능한 커뮤니티 구현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ven Pro"/>
                        <a:buChar char="❖"/>
                      </a:pPr>
                      <a:r>
                        <a:rPr lang="ko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외부 API를 활용한 다양한 서비스 제공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ven Pro"/>
                        <a:buChar char="❖"/>
                      </a:pPr>
                      <a:r>
                        <a:rPr lang="ko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Spring 프레임워크의 MVC2 패턴 기반의 웹사이트 구현</a:t>
                      </a:r>
                      <a:endParaRPr b="1">
                        <a:solidFill>
                          <a:srgbClr val="FF2600"/>
                        </a:solidFill>
                        <a:highlight>
                          <a:srgbClr val="FFFFFF"/>
                        </a:highlight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ven Pro"/>
                        <a:buChar char="❖"/>
                      </a:pPr>
                      <a:r>
                        <a:rPr lang="ko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팀 별 프로젝트를 통하여 팀 워크를 경험, 문제 해결과 공유를 통한 동반 성장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9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개 발 환 경</a:t>
                      </a:r>
                      <a:endParaRPr b="1" sz="18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Windows 10, Mac OS 10, 11</a:t>
                      </a:r>
                      <a:endParaRPr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사 용 도 구</a:t>
                      </a:r>
                      <a:endParaRPr b="1" sz="18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Eclipse, Spring, ORACLE, Dbeaver, Draw io, Apache Tomcat, Java JDBC, GitHub,</a:t>
                      </a:r>
                      <a:endParaRPr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 Google Spread Sheet, Notion, Object aid, Oracle, My Batis dbcp</a:t>
                      </a:r>
                      <a:endParaRPr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Figma, Docker, Kakao Map API, Google Fonts, Font Awesome</a:t>
                      </a:r>
                      <a:endParaRPr sz="12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사 용 기 술</a:t>
                      </a:r>
                      <a:endParaRPr b="1" sz="18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Java, Java Script, Jquery, Jsp, Spring, Json, SQL, CSS</a:t>
                      </a:r>
                      <a:endParaRPr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7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결 과</a:t>
                      </a:r>
                      <a:endParaRPr b="1" sz="18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로그인 후 개인의 홈페이지, 미니룸 꾸미기, 프로필 설정, 다이어리, 사진첩, 방명록, BGM 쇼핑</a:t>
                      </a:r>
                      <a:endParaRPr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4"/>
          <p:cNvSpPr/>
          <p:nvPr/>
        </p:nvSpPr>
        <p:spPr>
          <a:xfrm>
            <a:off x="9925" y="10425"/>
            <a:ext cx="9134100" cy="62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8.	Photo (Delete)</a:t>
            </a:r>
            <a:endParaRPr b="1" sz="2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10" name="Google Shape;51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75" y="2208600"/>
            <a:ext cx="4029075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175" y="3385675"/>
            <a:ext cx="3352800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175" y="4237413"/>
            <a:ext cx="2571750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4175" y="1370700"/>
            <a:ext cx="3695700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4"/>
          <p:cNvSpPr txBox="1"/>
          <p:nvPr/>
        </p:nvSpPr>
        <p:spPr>
          <a:xfrm>
            <a:off x="5162759" y="2999675"/>
            <a:ext cx="3491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1. </a:t>
            </a: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delete할 회원의 사진 아이디를 알려줄 수 있게 한다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15" name="Google Shape;515;p54"/>
          <p:cNvSpPr txBox="1"/>
          <p:nvPr/>
        </p:nvSpPr>
        <p:spPr>
          <a:xfrm>
            <a:off x="5167713" y="3359933"/>
            <a:ext cx="3327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2. </a:t>
            </a: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request해서 회원아이디를 받아온다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회원아이디에 맞게 삭제 할 사진 아이디를 지정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삭제하고 나서 해당 페이지를 새로고침하여 삭제된걸 바로 확인할 수 있다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16" name="Google Shape;516;p54"/>
          <p:cNvSpPr/>
          <p:nvPr/>
        </p:nvSpPr>
        <p:spPr>
          <a:xfrm>
            <a:off x="905094" y="1431712"/>
            <a:ext cx="782100" cy="21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54"/>
          <p:cNvSpPr/>
          <p:nvPr/>
        </p:nvSpPr>
        <p:spPr>
          <a:xfrm>
            <a:off x="999969" y="2208587"/>
            <a:ext cx="782100" cy="21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54"/>
          <p:cNvSpPr/>
          <p:nvPr/>
        </p:nvSpPr>
        <p:spPr>
          <a:xfrm>
            <a:off x="1150119" y="2694762"/>
            <a:ext cx="782100" cy="21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54"/>
          <p:cNvSpPr/>
          <p:nvPr/>
        </p:nvSpPr>
        <p:spPr>
          <a:xfrm>
            <a:off x="704969" y="3389412"/>
            <a:ext cx="782100" cy="21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54"/>
          <p:cNvSpPr/>
          <p:nvPr/>
        </p:nvSpPr>
        <p:spPr>
          <a:xfrm>
            <a:off x="1983019" y="3600612"/>
            <a:ext cx="782100" cy="21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54"/>
          <p:cNvSpPr/>
          <p:nvPr/>
        </p:nvSpPr>
        <p:spPr>
          <a:xfrm>
            <a:off x="500344" y="4229387"/>
            <a:ext cx="782100" cy="21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2" name="Google Shape;522;p54"/>
          <p:cNvCxnSpPr>
            <a:stCxn id="516" idx="2"/>
            <a:endCxn id="517" idx="0"/>
          </p:cNvCxnSpPr>
          <p:nvPr/>
        </p:nvCxnSpPr>
        <p:spPr>
          <a:xfrm>
            <a:off x="1296144" y="1642912"/>
            <a:ext cx="94800" cy="565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3" name="Google Shape;523;p54"/>
          <p:cNvCxnSpPr>
            <a:stCxn id="517" idx="2"/>
            <a:endCxn id="518" idx="0"/>
          </p:cNvCxnSpPr>
          <p:nvPr/>
        </p:nvCxnSpPr>
        <p:spPr>
          <a:xfrm>
            <a:off x="1391019" y="2419787"/>
            <a:ext cx="150300" cy="275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4" name="Google Shape;524;p54"/>
          <p:cNvCxnSpPr>
            <a:stCxn id="518" idx="2"/>
            <a:endCxn id="519" idx="0"/>
          </p:cNvCxnSpPr>
          <p:nvPr/>
        </p:nvCxnSpPr>
        <p:spPr>
          <a:xfrm flipH="1">
            <a:off x="1095969" y="2905962"/>
            <a:ext cx="445200" cy="483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5" name="Google Shape;525;p54"/>
          <p:cNvCxnSpPr>
            <a:stCxn id="519" idx="3"/>
          </p:cNvCxnSpPr>
          <p:nvPr/>
        </p:nvCxnSpPr>
        <p:spPr>
          <a:xfrm>
            <a:off x="1487069" y="3495012"/>
            <a:ext cx="467700" cy="209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6" name="Google Shape;526;p54"/>
          <p:cNvCxnSpPr>
            <a:stCxn id="520" idx="2"/>
            <a:endCxn id="521" idx="3"/>
          </p:cNvCxnSpPr>
          <p:nvPr/>
        </p:nvCxnSpPr>
        <p:spPr>
          <a:xfrm flipH="1">
            <a:off x="1282369" y="3811812"/>
            <a:ext cx="1091700" cy="523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7" name="Google Shape;527;p54"/>
          <p:cNvSpPr txBox="1"/>
          <p:nvPr/>
        </p:nvSpPr>
        <p:spPr>
          <a:xfrm>
            <a:off x="5148520" y="4085634"/>
            <a:ext cx="332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3. </a:t>
            </a: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dao.delete &gt; dao로 넘어가 mybatis로 맵퍼를 실행 시켜주기로 한다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28" name="Google Shape;528;p54"/>
          <p:cNvSpPr txBox="1"/>
          <p:nvPr/>
        </p:nvSpPr>
        <p:spPr>
          <a:xfrm>
            <a:off x="5145725" y="4514607"/>
            <a:ext cx="332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4. </a:t>
            </a: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sql문으로 phid = 사진 아이디를 통해 삭제하도록 해준다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29" name="Google Shape;529;p54"/>
          <p:cNvSpPr txBox="1"/>
          <p:nvPr/>
        </p:nvSpPr>
        <p:spPr>
          <a:xfrm>
            <a:off x="67975" y="1077600"/>
            <a:ext cx="54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ven Pro"/>
                <a:ea typeface="Maven Pro"/>
                <a:cs typeface="Maven Pro"/>
                <a:sym typeface="Maven Pro"/>
              </a:rPr>
              <a:t>1번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30" name="Google Shape;530;p54"/>
          <p:cNvSpPr txBox="1"/>
          <p:nvPr/>
        </p:nvSpPr>
        <p:spPr>
          <a:xfrm>
            <a:off x="67975" y="1915600"/>
            <a:ext cx="54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ven Pro"/>
                <a:ea typeface="Maven Pro"/>
                <a:cs typeface="Maven Pro"/>
                <a:sym typeface="Maven Pro"/>
              </a:rPr>
              <a:t>2</a:t>
            </a:r>
            <a:r>
              <a:rPr lang="ko" sz="1200">
                <a:latin typeface="Maven Pro"/>
                <a:ea typeface="Maven Pro"/>
                <a:cs typeface="Maven Pro"/>
                <a:sym typeface="Maven Pro"/>
              </a:rPr>
              <a:t>번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31" name="Google Shape;531;p54"/>
          <p:cNvSpPr txBox="1"/>
          <p:nvPr/>
        </p:nvSpPr>
        <p:spPr>
          <a:xfrm>
            <a:off x="67975" y="3110588"/>
            <a:ext cx="54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ven Pro"/>
                <a:ea typeface="Maven Pro"/>
                <a:cs typeface="Maven Pro"/>
                <a:sym typeface="Maven Pro"/>
              </a:rPr>
              <a:t>3</a:t>
            </a:r>
            <a:r>
              <a:rPr lang="ko" sz="1200">
                <a:latin typeface="Maven Pro"/>
                <a:ea typeface="Maven Pro"/>
                <a:cs typeface="Maven Pro"/>
                <a:sym typeface="Maven Pro"/>
              </a:rPr>
              <a:t>번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32" name="Google Shape;532;p54"/>
          <p:cNvSpPr txBox="1"/>
          <p:nvPr/>
        </p:nvSpPr>
        <p:spPr>
          <a:xfrm>
            <a:off x="67975" y="3932325"/>
            <a:ext cx="54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ven Pro"/>
                <a:ea typeface="Maven Pro"/>
                <a:cs typeface="Maven Pro"/>
                <a:sym typeface="Maven Pro"/>
              </a:rPr>
              <a:t>4</a:t>
            </a:r>
            <a:r>
              <a:rPr lang="ko" sz="1200">
                <a:latin typeface="Maven Pro"/>
                <a:ea typeface="Maven Pro"/>
                <a:cs typeface="Maven Pro"/>
                <a:sym typeface="Maven Pro"/>
              </a:rPr>
              <a:t>번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33" name="Google Shape;533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49450" y="938700"/>
            <a:ext cx="1921175" cy="204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47350" y="1138275"/>
            <a:ext cx="2375874" cy="16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54"/>
          <p:cNvSpPr txBox="1"/>
          <p:nvPr/>
        </p:nvSpPr>
        <p:spPr>
          <a:xfrm>
            <a:off x="4935258" y="637425"/>
            <a:ext cx="580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삭제 전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36" name="Google Shape;536;p54"/>
          <p:cNvSpPr txBox="1"/>
          <p:nvPr/>
        </p:nvSpPr>
        <p:spPr>
          <a:xfrm>
            <a:off x="7317858" y="680050"/>
            <a:ext cx="580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삭제 후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537" name="Google Shape;537;p54"/>
          <p:cNvCxnSpPr/>
          <p:nvPr/>
        </p:nvCxnSpPr>
        <p:spPr>
          <a:xfrm>
            <a:off x="5995925" y="823275"/>
            <a:ext cx="815400" cy="23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9825"/>
            <a:ext cx="3667448" cy="4070651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5"/>
          <p:cNvSpPr/>
          <p:nvPr/>
        </p:nvSpPr>
        <p:spPr>
          <a:xfrm>
            <a:off x="9925" y="10425"/>
            <a:ext cx="9134100" cy="62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8.	Photo (List)</a:t>
            </a:r>
            <a:endParaRPr b="1" sz="2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44" name="Google Shape;54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2100" y="2366300"/>
            <a:ext cx="2819400" cy="11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3668775"/>
            <a:ext cx="4219575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1049" y="789825"/>
            <a:ext cx="2610325" cy="1540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7" name="Google Shape;547;p55"/>
          <p:cNvCxnSpPr/>
          <p:nvPr/>
        </p:nvCxnSpPr>
        <p:spPr>
          <a:xfrm flipH="1" rot="10800000">
            <a:off x="2902150" y="1321750"/>
            <a:ext cx="2580600" cy="437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48" name="Google Shape;548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27925" y="4412800"/>
            <a:ext cx="3962400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55"/>
          <p:cNvSpPr txBox="1"/>
          <p:nvPr/>
        </p:nvSpPr>
        <p:spPr>
          <a:xfrm>
            <a:off x="3800575" y="2045450"/>
            <a:ext cx="2012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전체 리스트를 보여주기 위해 List&lt;&gt;를 이용하여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forEach문을 사용해 목록을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불러 올수 있다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mainReadAll로 memid를 불러와 개인의 리스트를 띄울 수 있다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50" name="Google Shape;550;p55"/>
          <p:cNvSpPr txBox="1"/>
          <p:nvPr/>
        </p:nvSpPr>
        <p:spPr>
          <a:xfrm>
            <a:off x="2321702" y="1041991"/>
            <a:ext cx="1366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00"/>
                </a:solidFill>
              </a:rPr>
              <a:t>제목과 날짜를 나타냄</a:t>
            </a:r>
            <a:endParaRPr sz="900">
              <a:solidFill>
                <a:srgbClr val="FFFF00"/>
              </a:solidFill>
            </a:endParaRPr>
          </a:p>
        </p:txBody>
      </p:sp>
      <p:sp>
        <p:nvSpPr>
          <p:cNvPr id="551" name="Google Shape;551;p55"/>
          <p:cNvSpPr txBox="1"/>
          <p:nvPr/>
        </p:nvSpPr>
        <p:spPr>
          <a:xfrm>
            <a:off x="1340027" y="1587291"/>
            <a:ext cx="1366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00"/>
                </a:solidFill>
              </a:rPr>
              <a:t>사진을 나타냄</a:t>
            </a:r>
            <a:endParaRPr sz="900">
              <a:solidFill>
                <a:srgbClr val="FFFF00"/>
              </a:solidFill>
            </a:endParaRPr>
          </a:p>
        </p:txBody>
      </p:sp>
      <p:sp>
        <p:nvSpPr>
          <p:cNvPr id="552" name="Google Shape;552;p55"/>
          <p:cNvSpPr txBox="1"/>
          <p:nvPr/>
        </p:nvSpPr>
        <p:spPr>
          <a:xfrm>
            <a:off x="1408502" y="1910391"/>
            <a:ext cx="1366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00"/>
                </a:solidFill>
              </a:rPr>
              <a:t>내용을 나타냄</a:t>
            </a:r>
            <a:endParaRPr sz="900">
              <a:solidFill>
                <a:srgbClr val="FFFF00"/>
              </a:solidFill>
            </a:endParaRPr>
          </a:p>
        </p:txBody>
      </p:sp>
      <p:sp>
        <p:nvSpPr>
          <p:cNvPr id="553" name="Google Shape;553;p55"/>
          <p:cNvSpPr txBox="1"/>
          <p:nvPr/>
        </p:nvSpPr>
        <p:spPr>
          <a:xfrm>
            <a:off x="6521049" y="4023150"/>
            <a:ext cx="2144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00"/>
                </a:solidFill>
              </a:rPr>
              <a:t>회원 한명의 전체 게시물 가져오기</a:t>
            </a:r>
            <a:endParaRPr sz="9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6"/>
          <p:cNvSpPr/>
          <p:nvPr/>
        </p:nvSpPr>
        <p:spPr>
          <a:xfrm>
            <a:off x="9925" y="10425"/>
            <a:ext cx="9134100" cy="62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8.	Preply (List)</a:t>
            </a:r>
            <a:endParaRPr b="1" sz="2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59" name="Google Shape;55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82" y="917851"/>
            <a:ext cx="2447925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082" y="1822126"/>
            <a:ext cx="2514600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082" y="4040851"/>
            <a:ext cx="384810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7082" y="1278026"/>
            <a:ext cx="5172075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56"/>
          <p:cNvSpPr/>
          <p:nvPr/>
        </p:nvSpPr>
        <p:spPr>
          <a:xfrm>
            <a:off x="5416773" y="1341171"/>
            <a:ext cx="1232700" cy="297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56"/>
          <p:cNvSpPr/>
          <p:nvPr/>
        </p:nvSpPr>
        <p:spPr>
          <a:xfrm>
            <a:off x="779198" y="1333671"/>
            <a:ext cx="1232700" cy="297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5" name="Google Shape;565;p56"/>
          <p:cNvCxnSpPr>
            <a:stCxn id="564" idx="3"/>
            <a:endCxn id="563" idx="1"/>
          </p:cNvCxnSpPr>
          <p:nvPr/>
        </p:nvCxnSpPr>
        <p:spPr>
          <a:xfrm>
            <a:off x="2011898" y="1482321"/>
            <a:ext cx="3405000" cy="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6" name="Google Shape;566;p56"/>
          <p:cNvSpPr txBox="1"/>
          <p:nvPr/>
        </p:nvSpPr>
        <p:spPr>
          <a:xfrm>
            <a:off x="6706657" y="2171551"/>
            <a:ext cx="191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ven Pro"/>
                <a:ea typeface="Maven Pro"/>
                <a:cs typeface="Maven Pro"/>
                <a:sym typeface="Maven Pro"/>
              </a:rPr>
              <a:t>리스트를 출력한 모습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67" name="Google Shape;567;p56"/>
          <p:cNvSpPr txBox="1"/>
          <p:nvPr/>
        </p:nvSpPr>
        <p:spPr>
          <a:xfrm>
            <a:off x="4716769" y="2722401"/>
            <a:ext cx="2229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ven Pro"/>
                <a:ea typeface="Maven Pro"/>
                <a:cs typeface="Maven Pro"/>
                <a:sym typeface="Maven Pro"/>
              </a:rPr>
              <a:t>url : plist.do 해당 Controller로 이동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ven Pro"/>
                <a:ea typeface="Maven Pro"/>
                <a:cs typeface="Maven Pro"/>
                <a:sym typeface="Maven Pro"/>
              </a:rPr>
              <a:t>타입은 GET으로 설정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ven Pro"/>
                <a:ea typeface="Maven Pro"/>
                <a:cs typeface="Maven Pro"/>
                <a:sym typeface="Maven Pro"/>
              </a:rPr>
              <a:t>데이터로는 사진아이디를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ven Pro"/>
                <a:ea typeface="Maven Pro"/>
                <a:cs typeface="Maven Pro"/>
                <a:sym typeface="Maven Pro"/>
              </a:rPr>
              <a:t>성공시  html리스트를 출력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ven Pro"/>
                <a:ea typeface="Maven Pro"/>
                <a:cs typeface="Maven Pro"/>
                <a:sym typeface="Maven Pro"/>
              </a:rPr>
              <a:t>에러시 콘솔창에 안불러온다는 메시지 출력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68" name="Google Shape;568;p56"/>
          <p:cNvSpPr/>
          <p:nvPr/>
        </p:nvSpPr>
        <p:spPr>
          <a:xfrm>
            <a:off x="1097931" y="1897151"/>
            <a:ext cx="914100" cy="20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9" name="Google Shape;569;p56"/>
          <p:cNvCxnSpPr>
            <a:stCxn id="568" idx="0"/>
            <a:endCxn id="564" idx="2"/>
          </p:cNvCxnSpPr>
          <p:nvPr/>
        </p:nvCxnSpPr>
        <p:spPr>
          <a:xfrm rot="10800000">
            <a:off x="1395681" y="1631051"/>
            <a:ext cx="159300" cy="266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0" name="Google Shape;570;p56"/>
          <p:cNvSpPr/>
          <p:nvPr/>
        </p:nvSpPr>
        <p:spPr>
          <a:xfrm>
            <a:off x="1315073" y="2861571"/>
            <a:ext cx="1232700" cy="297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56"/>
          <p:cNvSpPr/>
          <p:nvPr/>
        </p:nvSpPr>
        <p:spPr>
          <a:xfrm>
            <a:off x="1350748" y="4118296"/>
            <a:ext cx="1232700" cy="297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2" name="Google Shape;572;p56"/>
          <p:cNvCxnSpPr>
            <a:stCxn id="570" idx="0"/>
            <a:endCxn id="568" idx="2"/>
          </p:cNvCxnSpPr>
          <p:nvPr/>
        </p:nvCxnSpPr>
        <p:spPr>
          <a:xfrm rot="10800000">
            <a:off x="1554923" y="2100771"/>
            <a:ext cx="376500" cy="760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3" name="Google Shape;573;p56"/>
          <p:cNvCxnSpPr>
            <a:stCxn id="571" idx="0"/>
            <a:endCxn id="570" idx="2"/>
          </p:cNvCxnSpPr>
          <p:nvPr/>
        </p:nvCxnSpPr>
        <p:spPr>
          <a:xfrm rot="10800000">
            <a:off x="1931398" y="3158896"/>
            <a:ext cx="35700" cy="959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7"/>
          <p:cNvSpPr/>
          <p:nvPr/>
        </p:nvSpPr>
        <p:spPr>
          <a:xfrm>
            <a:off x="9925" y="10425"/>
            <a:ext cx="9134100" cy="62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8.	Preply (입력)</a:t>
            </a:r>
            <a:endParaRPr b="1" sz="2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79" name="Google Shape;57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9300" y="943400"/>
            <a:ext cx="6638925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0375" y="3118688"/>
            <a:ext cx="2847975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8000" y="2582900"/>
            <a:ext cx="561022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0075" y="3664000"/>
            <a:ext cx="3895725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6100" y="3232975"/>
            <a:ext cx="4286250" cy="15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6100" y="939850"/>
            <a:ext cx="1737731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57"/>
          <p:cNvSpPr txBox="1"/>
          <p:nvPr/>
        </p:nvSpPr>
        <p:spPr>
          <a:xfrm>
            <a:off x="2660525" y="3511600"/>
            <a:ext cx="1773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00"/>
                </a:solidFill>
              </a:rPr>
              <a:t>prelylist는 댓글이 나타나는 자리</a:t>
            </a:r>
            <a:endParaRPr sz="900">
              <a:solidFill>
                <a:srgbClr val="FFFF00"/>
              </a:solidFill>
            </a:endParaRPr>
          </a:p>
        </p:txBody>
      </p:sp>
      <p:sp>
        <p:nvSpPr>
          <p:cNvPr id="586" name="Google Shape;586;p57"/>
          <p:cNvSpPr/>
          <p:nvPr/>
        </p:nvSpPr>
        <p:spPr>
          <a:xfrm>
            <a:off x="1663575" y="4324419"/>
            <a:ext cx="782100" cy="32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7" name="Google Shape;587;p5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83732" y="1612551"/>
            <a:ext cx="5172075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57"/>
          <p:cNvSpPr txBox="1"/>
          <p:nvPr/>
        </p:nvSpPr>
        <p:spPr>
          <a:xfrm>
            <a:off x="4057075" y="1684525"/>
            <a:ext cx="182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Maven Pro"/>
                <a:ea typeface="Maven Pro"/>
                <a:cs typeface="Maven Pro"/>
                <a:sym typeface="Maven Pro"/>
              </a:rPr>
              <a:t>입력했을 시 댓글이 나타난다</a:t>
            </a:r>
            <a:endParaRPr sz="11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89" name="Google Shape;589;p57"/>
          <p:cNvSpPr/>
          <p:nvPr/>
        </p:nvSpPr>
        <p:spPr>
          <a:xfrm>
            <a:off x="688125" y="899250"/>
            <a:ext cx="397200" cy="204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0" name="Google Shape;590;p57"/>
          <p:cNvCxnSpPr>
            <a:stCxn id="589" idx="1"/>
            <a:endCxn id="586" idx="1"/>
          </p:cNvCxnSpPr>
          <p:nvPr/>
        </p:nvCxnSpPr>
        <p:spPr>
          <a:xfrm>
            <a:off x="688125" y="1001250"/>
            <a:ext cx="975600" cy="3484800"/>
          </a:xfrm>
          <a:prstGeom prst="bentConnector3">
            <a:avLst>
              <a:gd fmla="val -24408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1" name="Google Shape;591;p57"/>
          <p:cNvSpPr/>
          <p:nvPr/>
        </p:nvSpPr>
        <p:spPr>
          <a:xfrm>
            <a:off x="858285" y="1408550"/>
            <a:ext cx="717600" cy="285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2" name="Google Shape;592;p57"/>
          <p:cNvCxnSpPr>
            <a:stCxn id="591" idx="3"/>
          </p:cNvCxnSpPr>
          <p:nvPr/>
        </p:nvCxnSpPr>
        <p:spPr>
          <a:xfrm flipH="1" rot="10800000">
            <a:off x="1575885" y="1191650"/>
            <a:ext cx="2022900" cy="359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3" name="Google Shape;593;p57"/>
          <p:cNvCxnSpPr/>
          <p:nvPr/>
        </p:nvCxnSpPr>
        <p:spPr>
          <a:xfrm rot="10800000">
            <a:off x="4304450" y="2861850"/>
            <a:ext cx="3332400" cy="462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4" name="Google Shape;594;p57"/>
          <p:cNvCxnSpPr/>
          <p:nvPr/>
        </p:nvCxnSpPr>
        <p:spPr>
          <a:xfrm>
            <a:off x="2916750" y="1544625"/>
            <a:ext cx="3920100" cy="1521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/>
          <p:nvPr/>
        </p:nvSpPr>
        <p:spPr>
          <a:xfrm>
            <a:off x="9925" y="10425"/>
            <a:ext cx="9134100" cy="62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기획 단계 (Google Sheets)</a:t>
            </a:r>
            <a:endParaRPr b="1" i="0" sz="2000" u="none" cap="none" strike="noStrike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19" name="Google Shape;1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0" y="637425"/>
            <a:ext cx="9134100" cy="450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/>
          <p:nvPr/>
        </p:nvSpPr>
        <p:spPr>
          <a:xfrm>
            <a:off x="9925" y="10425"/>
            <a:ext cx="9134100" cy="62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기획 단계 (Draw io)</a:t>
            </a:r>
            <a:endParaRPr b="1" i="0" sz="2000" u="none" cap="none" strike="noStrike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25" name="Google Shape;1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7425"/>
            <a:ext cx="9144000" cy="450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637425"/>
            <a:ext cx="9144000" cy="450607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30"/>
          <p:cNvSpPr/>
          <p:nvPr/>
        </p:nvSpPr>
        <p:spPr>
          <a:xfrm>
            <a:off x="9925" y="10425"/>
            <a:ext cx="9134100" cy="62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기획 단계 (Notion)</a:t>
            </a:r>
            <a:endParaRPr b="1" i="0" sz="2000" u="none" cap="none" strike="noStrike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"/>
          <p:cNvSpPr/>
          <p:nvPr/>
        </p:nvSpPr>
        <p:spPr>
          <a:xfrm>
            <a:off x="9925" y="10425"/>
            <a:ext cx="9134100" cy="62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기획 단계 (Figma)</a:t>
            </a:r>
            <a:endParaRPr b="1" i="0" sz="2000" u="none" cap="none" strike="noStrike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pSp>
        <p:nvGrpSpPr>
          <p:cNvPr id="137" name="Google Shape;137;p31"/>
          <p:cNvGrpSpPr/>
          <p:nvPr/>
        </p:nvGrpSpPr>
        <p:grpSpPr>
          <a:xfrm>
            <a:off x="851674" y="789825"/>
            <a:ext cx="7468750" cy="4201274"/>
            <a:chOff x="914400" y="789825"/>
            <a:chExt cx="7468750" cy="4201274"/>
          </a:xfrm>
        </p:grpSpPr>
        <p:pic>
          <p:nvPicPr>
            <p:cNvPr id="138" name="Google Shape;138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789825"/>
              <a:ext cx="7468750" cy="42012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Google Shape;139;p31"/>
            <p:cNvSpPr txBox="1"/>
            <p:nvPr/>
          </p:nvSpPr>
          <p:spPr>
            <a:xfrm>
              <a:off x="5041575" y="1505425"/>
              <a:ext cx="784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Maven Pro"/>
                  <a:ea typeface="Maven Pro"/>
                  <a:cs typeface="Maven Pro"/>
                  <a:sym typeface="Maven Pro"/>
                </a:rPr>
                <a:t>Main</a:t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140" name="Google Shape;140;p31"/>
            <p:cNvSpPr txBox="1"/>
            <p:nvPr/>
          </p:nvSpPr>
          <p:spPr>
            <a:xfrm>
              <a:off x="7452100" y="2339975"/>
              <a:ext cx="784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Maven Pro"/>
                  <a:ea typeface="Maven Pro"/>
                  <a:cs typeface="Maven Pro"/>
                  <a:sym typeface="Maven Pro"/>
                </a:rPr>
                <a:t>Photo</a:t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141" name="Google Shape;141;p31"/>
            <p:cNvSpPr txBox="1"/>
            <p:nvPr/>
          </p:nvSpPr>
          <p:spPr>
            <a:xfrm>
              <a:off x="5793300" y="3895875"/>
              <a:ext cx="1976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Maven Pro"/>
                  <a:ea typeface="Maven Pro"/>
                  <a:cs typeface="Maven Pro"/>
                  <a:sym typeface="Maven Pro"/>
                </a:rPr>
                <a:t>Member / Guest Book</a:t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142" name="Google Shape;142;p31"/>
            <p:cNvSpPr txBox="1"/>
            <p:nvPr/>
          </p:nvSpPr>
          <p:spPr>
            <a:xfrm>
              <a:off x="1656850" y="2974075"/>
              <a:ext cx="784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Maven Pro"/>
                  <a:ea typeface="Maven Pro"/>
                  <a:cs typeface="Maven Pro"/>
                  <a:sym typeface="Maven Pro"/>
                </a:rPr>
                <a:t>Shop</a:t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/>
          <p:nvPr/>
        </p:nvSpPr>
        <p:spPr>
          <a:xfrm>
            <a:off x="9925" y="10425"/>
            <a:ext cx="9134100" cy="62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프로젝트 트리</a:t>
            </a:r>
            <a:endParaRPr b="1" i="0" sz="2000" u="none" cap="none" strike="noStrike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48" name="Google Shape;14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650" y="727100"/>
            <a:ext cx="1990100" cy="417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2450" y="2779000"/>
            <a:ext cx="2047875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2625" y="713625"/>
            <a:ext cx="1803230" cy="420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2"/>
          <p:cNvSpPr txBox="1"/>
          <p:nvPr/>
        </p:nvSpPr>
        <p:spPr>
          <a:xfrm>
            <a:off x="2987950" y="750425"/>
            <a:ext cx="1152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ven Pro"/>
                <a:ea typeface="Maven Pro"/>
                <a:cs typeface="Maven Pro"/>
                <a:sym typeface="Maven Pro"/>
              </a:rPr>
              <a:t>Controller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ven Pro"/>
                <a:ea typeface="Maven Pro"/>
                <a:cs typeface="Maven Pro"/>
                <a:sym typeface="Maven Pro"/>
              </a:rPr>
              <a:t>DAO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ven Pro"/>
                <a:ea typeface="Maven Pro"/>
                <a:cs typeface="Maven Pro"/>
                <a:sym typeface="Maven Pro"/>
              </a:rPr>
              <a:t>DTO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ven Pro"/>
                <a:ea typeface="Maven Pro"/>
                <a:cs typeface="Maven Pro"/>
                <a:sym typeface="Maven Pro"/>
              </a:rPr>
              <a:t>Module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52" name="Google Shape;152;p32"/>
          <p:cNvSpPr txBox="1"/>
          <p:nvPr/>
        </p:nvSpPr>
        <p:spPr>
          <a:xfrm>
            <a:off x="4068538" y="2385900"/>
            <a:ext cx="87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ven Pro"/>
                <a:ea typeface="Maven Pro"/>
                <a:cs typeface="Maven Pro"/>
                <a:sym typeface="Maven Pro"/>
              </a:rPr>
              <a:t>Mapper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53" name="Google Shape;153;p32"/>
          <p:cNvSpPr txBox="1"/>
          <p:nvPr/>
        </p:nvSpPr>
        <p:spPr>
          <a:xfrm>
            <a:off x="5257638" y="756275"/>
            <a:ext cx="926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ven Pro"/>
                <a:ea typeface="Maven Pro"/>
                <a:cs typeface="Maven Pro"/>
                <a:sym typeface="Maven Pro"/>
              </a:rPr>
              <a:t>CSS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ven Pro"/>
                <a:ea typeface="Maven Pro"/>
                <a:cs typeface="Maven Pro"/>
                <a:sym typeface="Maven Pro"/>
              </a:rPr>
              <a:t>IMG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ven Pro"/>
                <a:ea typeface="Maven Pro"/>
                <a:cs typeface="Maven Pro"/>
                <a:sym typeface="Maven Pro"/>
              </a:rPr>
              <a:t>JS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ven Pro"/>
                <a:ea typeface="Maven Pro"/>
                <a:cs typeface="Maven Pro"/>
                <a:sym typeface="Maven Pro"/>
              </a:rPr>
              <a:t>MP3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ven Pro"/>
                <a:ea typeface="Maven Pro"/>
                <a:cs typeface="Maven Pro"/>
                <a:sym typeface="Maven Pro"/>
              </a:rPr>
              <a:t>UPLOAD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ven Pro"/>
                <a:ea typeface="Maven Pro"/>
                <a:cs typeface="Maven Pro"/>
                <a:sym typeface="Maven Pro"/>
              </a:rPr>
              <a:t>VIEWS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3"/>
          <p:cNvSpPr/>
          <p:nvPr/>
        </p:nvSpPr>
        <p:spPr>
          <a:xfrm>
            <a:off x="9925" y="10425"/>
            <a:ext cx="9134100" cy="62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DB 엔티티 관계도</a:t>
            </a:r>
            <a:endParaRPr b="1" i="0" sz="2000" u="none" cap="none" strike="noStrike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59" name="Google Shape;1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9825"/>
            <a:ext cx="8852626" cy="420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